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76" r:id="rId2"/>
  </p:sldMasterIdLst>
  <p:sldIdLst>
    <p:sldId id="256" r:id="rId3"/>
    <p:sldId id="257" r:id="rId4"/>
    <p:sldId id="259" r:id="rId5"/>
    <p:sldId id="293" r:id="rId6"/>
    <p:sldId id="274" r:id="rId7"/>
    <p:sldId id="260" r:id="rId8"/>
    <p:sldId id="284" r:id="rId9"/>
    <p:sldId id="270" r:id="rId10"/>
    <p:sldId id="271" r:id="rId11"/>
    <p:sldId id="261" r:id="rId12"/>
    <p:sldId id="272" r:id="rId13"/>
    <p:sldId id="294" r:id="rId14"/>
    <p:sldId id="295" r:id="rId15"/>
    <p:sldId id="296" r:id="rId16"/>
    <p:sldId id="297" r:id="rId17"/>
    <p:sldId id="298" r:id="rId18"/>
    <p:sldId id="292" r:id="rId19"/>
    <p:sldId id="299" r:id="rId20"/>
    <p:sldId id="300" r:id="rId21"/>
    <p:sldId id="301" r:id="rId22"/>
    <p:sldId id="302" r:id="rId23"/>
    <p:sldId id="303" r:id="rId24"/>
    <p:sldId id="304" r:id="rId25"/>
    <p:sldId id="275" r:id="rId26"/>
    <p:sldId id="276" r:id="rId27"/>
    <p:sldId id="277" r:id="rId28"/>
    <p:sldId id="278" r:id="rId29"/>
    <p:sldId id="285" r:id="rId30"/>
    <p:sldId id="279" r:id="rId31"/>
    <p:sldId id="280" r:id="rId32"/>
    <p:sldId id="288" r:id="rId33"/>
    <p:sldId id="262" r:id="rId34"/>
    <p:sldId id="281" r:id="rId35"/>
    <p:sldId id="263" r:id="rId36"/>
    <p:sldId id="282" r:id="rId37"/>
    <p:sldId id="264" r:id="rId38"/>
    <p:sldId id="265" r:id="rId39"/>
    <p:sldId id="266" r:id="rId40"/>
    <p:sldId id="305" r:id="rId41"/>
    <p:sldId id="306" r:id="rId42"/>
    <p:sldId id="307" r:id="rId43"/>
    <p:sldId id="308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FF66"/>
    <a:srgbClr val="66FF66"/>
    <a:srgbClr val="291CCE"/>
    <a:srgbClr val="00FF00"/>
    <a:srgbClr val="FF66CC"/>
    <a:srgbClr val="FF9933"/>
    <a:srgbClr val="FF6600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04" autoAdjust="0"/>
  </p:normalViewPr>
  <p:slideViewPr>
    <p:cSldViewPr>
      <p:cViewPr>
        <p:scale>
          <a:sx n="60" d="100"/>
          <a:sy n="60" d="100"/>
        </p:scale>
        <p:origin x="-16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688" y="608013"/>
            <a:ext cx="1789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F9435-A714-4FC6-81A3-F67CC6AA4316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563" y="6176963"/>
            <a:ext cx="2392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238" y="300038"/>
            <a:ext cx="2287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1AE31-2F41-4E3E-9E78-5D4B78E5B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12800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2800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00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800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12800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128008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28009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010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8011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12801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28013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14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15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8016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17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1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8019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20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2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8022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23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2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8025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26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2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8028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29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3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28031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32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33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28034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35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3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28037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38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39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28040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41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4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28043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44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45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28046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47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48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28049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50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51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28052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53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5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28055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56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5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28058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59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60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128061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62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63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128064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65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66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128067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68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69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128070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71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72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128073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74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28075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076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28077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128078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79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8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128081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82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128084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85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86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128087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88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89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128090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91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92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128093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94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95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128096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097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098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128099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100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101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128102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103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104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128105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106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8107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128108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109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128110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128111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128112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3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4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5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6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7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118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8119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28120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128121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2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3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4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5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6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7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8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29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30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31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32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33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134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2813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813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8137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34F86DA-1F55-4D1C-9897-BD03C133C1F5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128138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8139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82AE60B-9C50-49F0-B1B1-1C8B20DB91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806F5E-F6CA-4205-8F93-637A687F6B9A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CFD38-52FC-4F78-A162-EFAB92186A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517258-25D8-4CA4-BAE8-9C6A85F2D406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F2732-F62A-43C4-BD5B-14E428FA09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B3F30A-91BF-4ABD-9F53-AA4617FA1DD1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CC65B-6DDF-4CF4-835F-AC76F0EA1D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2EBEA2-210D-42BE-8211-E4200725C89A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BB358-4DF0-468D-83DD-9B2C058D66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41CADF-40DE-414D-8C2C-681256E7A162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1944D-5DD7-48BE-AAF9-B7C154D1EC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A1DBD-045B-4521-8918-D8FFF71F35DF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A1BBF-1F3E-4DDC-8647-70DE380294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3200C-C4D3-4FFD-9BFD-6060BDCFA7F9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0DCB9-0B02-473F-999D-71C271882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ADDBD8-8BFB-4B07-8630-DC7A94B71F7B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8F092-7B6A-48E2-BC60-F4AA38ECD3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8D5C1A-D355-419A-A34F-93824EA31C98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53029-DE14-416A-8B75-2DDD5BD8CF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/>
          <p:cNvSpPr/>
          <p:nvPr/>
        </p:nvSpPr>
        <p:spPr>
          <a:xfrm rot="900000">
            <a:off x="-57150" y="-1017588"/>
            <a:ext cx="7412038" cy="3438526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17"/>
          <p:cNvSpPr/>
          <p:nvPr/>
        </p:nvSpPr>
        <p:spPr>
          <a:xfrm rot="900000">
            <a:off x="-776288" y="2417763"/>
            <a:ext cx="6997701" cy="5080000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8"/>
          <p:cNvSpPr/>
          <p:nvPr/>
        </p:nvSpPr>
        <p:spPr>
          <a:xfrm rot="900000">
            <a:off x="6337300" y="3775075"/>
            <a:ext cx="3103563" cy="3544888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ounded Rectangle 19"/>
          <p:cNvSpPr/>
          <p:nvPr/>
        </p:nvSpPr>
        <p:spPr>
          <a:xfrm rot="900000">
            <a:off x="7327900" y="-104775"/>
            <a:ext cx="2351088" cy="3821113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638" y="3760788"/>
            <a:ext cx="1524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55015112-0960-40BD-9931-FB73D5CA231F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438" y="3170238"/>
            <a:ext cx="1927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7088" y="2660650"/>
            <a:ext cx="6826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ACDE604-E191-4F84-B1F6-96C9ECD13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57626-5DC0-49CC-A6C0-22955B597B23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53BE1-074F-423F-A5DB-BB9013EFEA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7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8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9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6525" y="5888038"/>
            <a:ext cx="12414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9D200D0E-4C31-4F0D-A400-E49DE73F330E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054475" y="5494338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3563"/>
            <a:ext cx="12414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DEF0ACFA-5828-4828-80FC-E8DD1CA10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2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53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54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55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A2919FD-4454-45AD-93D5-29492063ABCF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 rot="20700000">
            <a:off x="4051300" y="5495925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FE58916-E77D-4FF2-9762-9080773AF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21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22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23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2275" y="612775"/>
            <a:ext cx="1792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B6980-5D00-48B9-A4BC-26D4E4A05E74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963" y="6100763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2063" y="301625"/>
            <a:ext cx="228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F551E-6D62-4BCF-933B-FF1D5CACC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88" y="5378450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75" y="5459413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0" y="-490538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0D5754F-0800-45A5-B016-0C5D9CDEB65C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75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8DDADF31-1EA5-4F77-B56C-7EE810481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 rot="900000">
            <a:off x="-533400" y="-979488"/>
            <a:ext cx="6672263" cy="6821488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5"/>
          <p:cNvSpPr/>
          <p:nvPr/>
        </p:nvSpPr>
        <p:spPr>
          <a:xfrm rot="900000">
            <a:off x="-284163" y="5969000"/>
            <a:ext cx="5300663" cy="1497013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6"/>
          <p:cNvSpPr/>
          <p:nvPr/>
        </p:nvSpPr>
        <p:spPr>
          <a:xfrm rot="900000">
            <a:off x="6931025" y="-242888"/>
            <a:ext cx="2433638" cy="1384301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7"/>
          <p:cNvSpPr/>
          <p:nvPr/>
        </p:nvSpPr>
        <p:spPr>
          <a:xfrm rot="900000">
            <a:off x="5899150" y="1282700"/>
            <a:ext cx="3843338" cy="61785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/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938" y="571500"/>
            <a:ext cx="1524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715418EA-9013-4408-A92F-225CF78968B9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700" y="5162550"/>
            <a:ext cx="297656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913" y="390525"/>
            <a:ext cx="196215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BF4B8EAD-C83E-4C0C-955E-C5FF66C09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95350" y="-766763"/>
            <a:ext cx="8332788" cy="5894388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20707748">
            <a:off x="65088" y="5089525"/>
            <a:ext cx="8528050" cy="2911475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8534400" y="3840163"/>
            <a:ext cx="1011238" cy="2994025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7588250" y="-322263"/>
            <a:ext cx="1976438" cy="407352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996113" y="6238875"/>
            <a:ext cx="152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5784B-D0A4-41F3-82FE-03890C3BE68D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5321300" y="6094413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8181975" y="3246438"/>
            <a:ext cx="90805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E75E2F2F-1808-4B24-B521-E03B288C0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82650" y="-625475"/>
            <a:ext cx="7440613" cy="7346950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20707748">
            <a:off x="3227388" y="6273800"/>
            <a:ext cx="4395787" cy="1168400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7659688" y="5459413"/>
            <a:ext cx="1709737" cy="1538287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6665913" y="-490538"/>
            <a:ext cx="3067050" cy="5811838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B1AD0477-2C94-4A79-B9F2-7FDB54AC1AC2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4997450" y="6188075"/>
            <a:ext cx="23812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E6B30590-F794-45D6-A64E-7909F891A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11" cstate="print">
            <a:lum bright="-3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613" cy="4783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63C052A-429D-4A2C-842C-42CAAD034E9D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88" y="531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4663C9-4E24-4778-8768-8149704E0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/>
  <p:timing>
    <p:tnLst>
      <p:par>
        <p:cTn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0250" indent="-365125" algn="l" rtl="0" fontAlgn="base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6963" indent="-319088" algn="l" rtl="0" fontAlgn="base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3050" algn="l" rtl="0" fontAlgn="base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73050" algn="l" rtl="0" fontAlgn="base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26979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2698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698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6982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26983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6984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698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2698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698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6988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26989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26990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6991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6992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26993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699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699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6996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699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699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6999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700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0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0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700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0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05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700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0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08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2700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1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11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2701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1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14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701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1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701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1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20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702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2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23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702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2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26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702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2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29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703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3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3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2703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3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35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2703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3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38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2703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4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41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2704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4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44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2704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4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4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2704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4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50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2705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5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53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2705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5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705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705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27058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2705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6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6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2706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6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64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2706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6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6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2706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6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70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2707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7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73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2707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7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76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2707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7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79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2708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8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82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2708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8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85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2708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8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7088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2708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09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2709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2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8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099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3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5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0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1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1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112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2711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7114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711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3737312E-6F3E-44A1-9867-65477578FDE2}" type="datetimeFigureOut">
              <a:rPr lang="ru-RU"/>
              <a:pPr/>
              <a:t>11.02.2016</a:t>
            </a:fld>
            <a:endParaRPr lang="ru-RU"/>
          </a:p>
        </p:txBody>
      </p:sp>
      <p:sp>
        <p:nvSpPr>
          <p:cNvPr id="12711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2711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13EDE4C-53EB-4CB8-A28C-A62D32B2438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00113" y="0"/>
            <a:ext cx="7154862" cy="1944688"/>
          </a:xfrm>
        </p:spPr>
        <p:txBody>
          <a:bodyPr anchor="b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МАДОУ </a:t>
            </a:r>
            <a:r>
              <a:rPr lang="ru-RU" sz="28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«Детский </a:t>
            </a:r>
            <a:r>
              <a:rPr lang="ru-RU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сад № </a:t>
            </a:r>
            <a:r>
              <a:rPr lang="ru-RU" sz="28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267»</a:t>
            </a:r>
            <a:r>
              <a:rPr lang="ru-RU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г. Барнаул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3321" y="2420888"/>
            <a:ext cx="8893175" cy="36004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Tx/>
              <a:buNone/>
            </a:pPr>
            <a:r>
              <a:rPr lang="ru-RU" sz="7000" b="1" i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Развивающая</a:t>
            </a:r>
          </a:p>
          <a:p>
            <a:pPr marL="0" indent="0" algn="ctr">
              <a:buFontTx/>
              <a:buNone/>
            </a:pPr>
            <a:r>
              <a:rPr lang="ru-RU" sz="7000" b="1" i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предметно</a:t>
            </a:r>
            <a:r>
              <a:rPr lang="ru-RU" sz="7000" b="1" i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- </a:t>
            </a:r>
            <a:r>
              <a:rPr lang="ru-RU" sz="7000" b="1" i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пространственная  </a:t>
            </a:r>
            <a:r>
              <a:rPr lang="ru-RU" sz="7000" b="1" i="1" dirty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среда </a:t>
            </a:r>
            <a:r>
              <a:rPr lang="ru-RU" sz="7000" b="1" i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haroni" pitchFamily="2" charset="-79"/>
              </a:rPr>
              <a:t>МАДОУ</a:t>
            </a:r>
            <a:endParaRPr lang="ru-RU" sz="7000" b="1" i="1" dirty="0">
              <a:solidFill>
                <a:srgbClr val="59595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haroni" pitchFamily="2" charset="-79"/>
            </a:endParaRPr>
          </a:p>
          <a:p>
            <a:pPr marL="0" indent="0" algn="r">
              <a:buFontTx/>
              <a:buNone/>
            </a:pPr>
            <a:endParaRPr lang="ru-RU" sz="2000" b="1" i="1" dirty="0">
              <a:solidFill>
                <a:srgbClr val="59595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haroni" pitchFamily="2" charset="-79"/>
            </a:endParaRPr>
          </a:p>
          <a:p>
            <a:pPr marL="0" indent="0" algn="r">
              <a:buFontTx/>
              <a:buNone/>
            </a:pPr>
            <a:endParaRPr lang="ru-RU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66FF66">
                <a:gamma/>
                <a:tint val="4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IMG_4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5289550" cy="3521075"/>
          </a:xfrm>
          <a:prstGeom prst="rect">
            <a:avLst/>
          </a:prstGeom>
          <a:noFill/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84213" y="333375"/>
            <a:ext cx="777398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Группа №4 </a:t>
            </a:r>
            <a:br>
              <a:rPr lang="ru-RU" sz="28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                  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                                     с 3х до 4х лет</a:t>
            </a:r>
            <a:r>
              <a:rPr lang="ru-RU" sz="400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>
                <a:solidFill>
                  <a:srgbClr val="FF0000"/>
                </a:solidFill>
                <a:latin typeface="Arial Black" pitchFamily="34" charset="0"/>
              </a:rPr>
            </a:br>
            <a:endParaRPr lang="ru-RU" sz="4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1510" name="Picture 6" descr="DSC015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913" y="3475038"/>
            <a:ext cx="4510087" cy="3382962"/>
          </a:xfrm>
          <a:prstGeom prst="rect">
            <a:avLst/>
          </a:prstGeom>
          <a:noFill/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5364163" y="1484313"/>
            <a:ext cx="37798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В младшем дошкольном возрасте ярко выражено стремление к деятельности. Взрослый для ребёнка — носитель определённой общественной функции. 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4568825"/>
            <a:ext cx="44640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Желание ребёнка выполнять такую же функцию приводит к развитию игры. Дети овладевают способами игровой деятельности —игровыми действиями с игрушками и предметами -заместителями, приобретают первичные умения ролевого поведения.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66FF66">
                <a:gamma/>
                <a:tint val="36863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IMG_4069"/>
          <p:cNvPicPr>
            <a:picLocks noChangeAspect="1" noChangeArrowheads="1"/>
          </p:cNvPicPr>
          <p:nvPr/>
        </p:nvPicPr>
        <p:blipFill>
          <a:blip r:embed="rId2" cstate="print"/>
          <a:srcRect l="15164" r="20441"/>
          <a:stretch>
            <a:fillRect/>
          </a:stretch>
        </p:blipFill>
        <p:spPr bwMode="auto">
          <a:xfrm>
            <a:off x="5651500" y="3694113"/>
            <a:ext cx="3060700" cy="3163887"/>
          </a:xfrm>
          <a:prstGeom prst="rect">
            <a:avLst/>
          </a:prstGeom>
          <a:noFill/>
        </p:spPr>
      </p:pic>
      <p:pic>
        <p:nvPicPr>
          <p:cNvPr id="22535" name="Picture 7" descr="IMG_4063"/>
          <p:cNvPicPr>
            <a:picLocks noChangeAspect="1" noChangeArrowheads="1"/>
          </p:cNvPicPr>
          <p:nvPr/>
        </p:nvPicPr>
        <p:blipFill>
          <a:blip r:embed="rId3" cstate="print"/>
          <a:srcRect t="19548" b="9639"/>
          <a:stretch>
            <a:fillRect/>
          </a:stretch>
        </p:blipFill>
        <p:spPr bwMode="auto">
          <a:xfrm>
            <a:off x="395288" y="4217988"/>
            <a:ext cx="5040312" cy="2378075"/>
          </a:xfrm>
          <a:prstGeom prst="rect">
            <a:avLst/>
          </a:prstGeom>
          <a:noFill/>
        </p:spPr>
      </p:pic>
      <p:pic>
        <p:nvPicPr>
          <p:cNvPr id="22533" name="Picture 5" descr="DSC01345"/>
          <p:cNvPicPr>
            <a:picLocks noChangeAspect="1" noChangeArrowheads="1"/>
          </p:cNvPicPr>
          <p:nvPr/>
        </p:nvPicPr>
        <p:blipFill>
          <a:blip r:embed="rId4" cstate="print"/>
          <a:srcRect t="9978"/>
          <a:stretch>
            <a:fillRect/>
          </a:stretch>
        </p:blipFill>
        <p:spPr bwMode="auto">
          <a:xfrm>
            <a:off x="4427538" y="981075"/>
            <a:ext cx="4392612" cy="2965450"/>
          </a:xfrm>
          <a:prstGeom prst="rect">
            <a:avLst/>
          </a:prstGeom>
          <a:noFill/>
        </p:spPr>
      </p:pic>
      <p:pic>
        <p:nvPicPr>
          <p:cNvPr id="22534" name="Picture 6" descr="DSC015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692150"/>
            <a:ext cx="4105275" cy="3078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№5</a:t>
            </a: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Первая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2х до 3х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5954713" y="1844824"/>
            <a:ext cx="318928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В группе создана теплая, доброжелательная атмосфера, которая способствовала легкой адаптации воспитанников.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39552" y="5733256"/>
            <a:ext cx="33843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Малыши с удовольствием рисуют, лепят, играют  и занимаются физкультурой</a:t>
            </a:r>
          </a:p>
        </p:txBody>
      </p:sp>
      <p:pic>
        <p:nvPicPr>
          <p:cNvPr id="6" name="Рисунок 5" descr="DSC01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5940152" cy="4455114"/>
          </a:xfrm>
          <a:prstGeom prst="rect">
            <a:avLst/>
          </a:prstGeom>
        </p:spPr>
      </p:pic>
      <p:pic>
        <p:nvPicPr>
          <p:cNvPr id="7" name="Рисунок 6" descr="DSC01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8498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81901"/>
            <a:ext cx="5220911" cy="3476099"/>
          </a:xfrm>
          <a:prstGeom prst="rect">
            <a:avLst/>
          </a:prstGeom>
        </p:spPr>
      </p:pic>
      <p:pic>
        <p:nvPicPr>
          <p:cNvPr id="3" name="Рисунок 2" descr="IMG_4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5004048" cy="3331711"/>
          </a:xfrm>
          <a:prstGeom prst="rect">
            <a:avLst/>
          </a:prstGeom>
        </p:spPr>
      </p:pic>
      <p:pic>
        <p:nvPicPr>
          <p:cNvPr id="4" name="Рисунок 3" descr="IMG_4167.JPG"/>
          <p:cNvPicPr>
            <a:picLocks noChangeAspect="1"/>
          </p:cNvPicPr>
          <p:nvPr/>
        </p:nvPicPr>
        <p:blipFill>
          <a:blip r:embed="rId4" cstate="print"/>
          <a:srcRect l="7383" t="15700" r="48279" b="16883"/>
          <a:stretch>
            <a:fillRect/>
          </a:stretch>
        </p:blipFill>
        <p:spPr>
          <a:xfrm>
            <a:off x="5658243" y="1457400"/>
            <a:ext cx="3485757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accent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5883" y="2654914"/>
            <a:ext cx="5448605" cy="4086454"/>
          </a:xfrm>
          <a:prstGeom prst="rect">
            <a:avLst/>
          </a:prstGeom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№6</a:t>
            </a: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Первая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2х до 3х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3" name="Рисунок 2" descr="DSC01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5220072" cy="3915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48478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детей данного возраста – достаточно большое  пространство в группе выделяется для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301208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</a:t>
            </a:r>
            <a:r>
              <a:rPr lang="ru-RU" dirty="0" smtClean="0">
                <a:solidFill>
                  <a:srgbClr val="000000"/>
                </a:solidFill>
              </a:rPr>
              <a:t>довлетворения </a:t>
            </a:r>
            <a:r>
              <a:rPr lang="ru-RU" dirty="0" smtClean="0">
                <a:solidFill>
                  <a:srgbClr val="000000"/>
                </a:solidFill>
              </a:rPr>
              <a:t>потребности в двигательной активности детей, способствующей гармоничному развитию.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accent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432.JPG"/>
          <p:cNvPicPr>
            <a:picLocks noChangeAspect="1"/>
          </p:cNvPicPr>
          <p:nvPr/>
        </p:nvPicPr>
        <p:blipFill>
          <a:blip r:embed="rId2" cstate="print"/>
          <a:srcRect l="18031" t="1365"/>
          <a:stretch>
            <a:fillRect/>
          </a:stretch>
        </p:blipFill>
        <p:spPr>
          <a:xfrm>
            <a:off x="4067944" y="2276872"/>
            <a:ext cx="5076056" cy="4581128"/>
          </a:xfrm>
          <a:prstGeom prst="rect">
            <a:avLst/>
          </a:prstGeom>
        </p:spPr>
      </p:pic>
      <p:pic>
        <p:nvPicPr>
          <p:cNvPr id="3" name="Рисунок 2" descr="DSC01413.JPG"/>
          <p:cNvPicPr>
            <a:picLocks noChangeAspect="1"/>
          </p:cNvPicPr>
          <p:nvPr/>
        </p:nvPicPr>
        <p:blipFill>
          <a:blip r:embed="rId3" cstate="print"/>
          <a:srcRect l="4134" t="20514"/>
          <a:stretch>
            <a:fillRect/>
          </a:stretch>
        </p:blipFill>
        <p:spPr>
          <a:xfrm>
            <a:off x="107504" y="90010"/>
            <a:ext cx="5832648" cy="3627022"/>
          </a:xfrm>
          <a:prstGeom prst="rect">
            <a:avLst/>
          </a:prstGeom>
        </p:spPr>
      </p:pic>
      <p:pic>
        <p:nvPicPr>
          <p:cNvPr id="4" name="Рисунок 3" descr="DSC01410.JPG"/>
          <p:cNvPicPr>
            <a:picLocks noChangeAspect="1"/>
          </p:cNvPicPr>
          <p:nvPr/>
        </p:nvPicPr>
        <p:blipFill>
          <a:blip r:embed="rId4" cstate="print"/>
          <a:srcRect l="12010" t="7279" r="9787" b="14516"/>
          <a:stretch>
            <a:fillRect/>
          </a:stretch>
        </p:blipFill>
        <p:spPr>
          <a:xfrm>
            <a:off x="179512" y="3861048"/>
            <a:ext cx="3744416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5328592" cy="2160240"/>
          </a:xfrm>
        </p:spPr>
        <p:txBody>
          <a:bodyPr/>
          <a:lstStyle/>
          <a:p>
            <a:r>
              <a:rPr lang="ru-RU" sz="1800" dirty="0">
                <a:latin typeface="Arial Unicode MS" pitchFamily="34" charset="-128"/>
              </a:rPr>
              <a:t>После пяти лет резко возрастает потребность ребенка в общении со сверстниками. В игре и других видах совместной деятельности дети осуществляют обмен информацией, планирование, разделение и координацию функций. Постепенно складывается  дружный сплоченный детский коллектив.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3924300" y="20605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35178" name="Rectangle 10"/>
          <p:cNvSpPr>
            <a:spLocks noChangeArrowheads="1"/>
          </p:cNvSpPr>
          <p:nvPr/>
        </p:nvSpPr>
        <p:spPr bwMode="auto">
          <a:xfrm>
            <a:off x="3924300" y="260350"/>
            <a:ext cx="42037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№7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Старшая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с 5 до 6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924300" y="20605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6" name="Рисунок 5" descr="DSC01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96003" y="2300875"/>
            <a:ext cx="4992554" cy="3744416"/>
          </a:xfrm>
          <a:prstGeom prst="rect">
            <a:avLst/>
          </a:prstGeom>
        </p:spPr>
      </p:pic>
      <p:pic>
        <p:nvPicPr>
          <p:cNvPr id="7" name="Рисунок 6" descr="DSC01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6" y="3212976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654.JPG"/>
          <p:cNvPicPr>
            <a:picLocks noChangeAspect="1"/>
          </p:cNvPicPr>
          <p:nvPr/>
        </p:nvPicPr>
        <p:blipFill>
          <a:blip r:embed="rId2" cstate="print"/>
          <a:srcRect r="4732"/>
          <a:stretch>
            <a:fillRect/>
          </a:stretch>
        </p:blipFill>
        <p:spPr>
          <a:xfrm>
            <a:off x="4067944" y="1196752"/>
            <a:ext cx="5004048" cy="3744416"/>
          </a:xfrm>
          <a:prstGeom prst="rect">
            <a:avLst/>
          </a:prstGeom>
        </p:spPr>
      </p:pic>
      <p:pic>
        <p:nvPicPr>
          <p:cNvPr id="3" name="Рисунок 2" descr="DSC01648.JPG"/>
          <p:cNvPicPr>
            <a:picLocks noChangeAspect="1"/>
          </p:cNvPicPr>
          <p:nvPr/>
        </p:nvPicPr>
        <p:blipFill>
          <a:blip r:embed="rId3" cstate="print"/>
          <a:srcRect t="13757"/>
          <a:stretch>
            <a:fillRect/>
          </a:stretch>
        </p:blipFill>
        <p:spPr>
          <a:xfrm>
            <a:off x="0" y="3329609"/>
            <a:ext cx="6444208" cy="3528391"/>
          </a:xfrm>
          <a:prstGeom prst="rect">
            <a:avLst/>
          </a:prstGeom>
        </p:spPr>
      </p:pic>
      <p:pic>
        <p:nvPicPr>
          <p:cNvPr id="4" name="Рисунок 3" descr="DSC01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88640"/>
            <a:ext cx="3924944" cy="2943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462.JPG"/>
          <p:cNvPicPr>
            <a:picLocks noChangeAspect="1"/>
          </p:cNvPicPr>
          <p:nvPr/>
        </p:nvPicPr>
        <p:blipFill>
          <a:blip r:embed="rId2" cstate="print"/>
          <a:srcRect l="15840" t="11658" r="30604"/>
          <a:stretch>
            <a:fillRect/>
          </a:stretch>
        </p:blipFill>
        <p:spPr>
          <a:xfrm>
            <a:off x="5364088" y="2276872"/>
            <a:ext cx="3528392" cy="4365104"/>
          </a:xfrm>
          <a:prstGeom prst="rect">
            <a:avLst/>
          </a:prstGeom>
        </p:spPr>
      </p:pic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3419475" y="260350"/>
            <a:ext cx="51943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№8</a:t>
            </a: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Подготовительная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6 до 7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395536" y="4549676"/>
            <a:ext cx="46085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Ребята не  любят сидеть на одном месте. Они постоянно исследуют окружающий мир. Им очень нравится находить ответы на различные вопросы, участвуя в проведении экспериментов и различных опытов. Их  игры все разнообразнее и интереснее.</a:t>
            </a:r>
          </a:p>
        </p:txBody>
      </p:sp>
      <p:pic>
        <p:nvPicPr>
          <p:cNvPr id="4" name="Рисунок 3" descr="DSC01457.JPG"/>
          <p:cNvPicPr>
            <a:picLocks noChangeAspect="1"/>
          </p:cNvPicPr>
          <p:nvPr/>
        </p:nvPicPr>
        <p:blipFill>
          <a:blip r:embed="rId3" cstate="print"/>
          <a:srcRect t="8831" b="11692"/>
          <a:stretch>
            <a:fillRect/>
          </a:stretch>
        </p:blipFill>
        <p:spPr>
          <a:xfrm>
            <a:off x="323528" y="1052736"/>
            <a:ext cx="543609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468.JPG"/>
          <p:cNvPicPr>
            <a:picLocks noChangeAspect="1"/>
          </p:cNvPicPr>
          <p:nvPr/>
        </p:nvPicPr>
        <p:blipFill>
          <a:blip r:embed="rId2" cstate="print"/>
          <a:srcRect t="4762" b="3175"/>
          <a:stretch>
            <a:fillRect/>
          </a:stretch>
        </p:blipFill>
        <p:spPr>
          <a:xfrm>
            <a:off x="107504" y="2636912"/>
            <a:ext cx="6048672" cy="4176464"/>
          </a:xfrm>
          <a:prstGeom prst="rect">
            <a:avLst/>
          </a:prstGeom>
        </p:spPr>
      </p:pic>
      <p:pic>
        <p:nvPicPr>
          <p:cNvPr id="4" name="Рисунок 3" descr="IMG_4092.JPG"/>
          <p:cNvPicPr>
            <a:picLocks noChangeAspect="1"/>
          </p:cNvPicPr>
          <p:nvPr/>
        </p:nvPicPr>
        <p:blipFill>
          <a:blip r:embed="rId3" cstate="print"/>
          <a:srcRect t="7420" r="7476"/>
          <a:stretch>
            <a:fillRect/>
          </a:stretch>
        </p:blipFill>
        <p:spPr>
          <a:xfrm>
            <a:off x="4067944" y="332656"/>
            <a:ext cx="4788024" cy="3189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Размещение  оборудования по секторам позволяет детям объединяться подгруппами по общим интересам (конструирование, рисование, ручной труд, театрально-игровая деятельность, </a:t>
            </a:r>
            <a:r>
              <a:rPr lang="ru-RU" dirty="0" smtClean="0"/>
              <a:t>экспериментирование.)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00192" y="4221088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Широко  используются материалы, побуждающие детей к освоению грамоты, и познанию </a:t>
            </a:r>
            <a:r>
              <a:rPr lang="ru-RU" dirty="0" smtClean="0"/>
              <a:t>окружающего </a:t>
            </a:r>
            <a:r>
              <a:rPr lang="ru-RU" dirty="0" smtClean="0"/>
              <a:t>мира.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468313" y="1341438"/>
            <a:ext cx="8353425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100" dirty="0" smtClean="0">
                <a:latin typeface="Cambria" pitchFamily="18" charset="0"/>
              </a:rPr>
              <a:t>Нет такой стороны воспитания, на которую</a:t>
            </a:r>
          </a:p>
          <a:p>
            <a:pPr algn="ctr"/>
            <a:r>
              <a:rPr lang="ru-RU" sz="3100" dirty="0" smtClean="0">
                <a:latin typeface="Cambria" pitchFamily="18" charset="0"/>
              </a:rPr>
              <a:t>обстановка не оказывала бы влияния,</a:t>
            </a:r>
          </a:p>
          <a:p>
            <a:pPr algn="ctr"/>
            <a:r>
              <a:rPr lang="ru-RU" sz="3100" dirty="0" smtClean="0">
                <a:latin typeface="Cambria" pitchFamily="18" charset="0"/>
              </a:rPr>
              <a:t> нет способности, которая  не находилась бы </a:t>
            </a:r>
          </a:p>
          <a:p>
            <a:pPr algn="ctr"/>
            <a:r>
              <a:rPr lang="ru-RU" sz="3100" dirty="0" smtClean="0">
                <a:latin typeface="Cambria" pitchFamily="18" charset="0"/>
              </a:rPr>
              <a:t>в прямой зависимости от непосредственно </a:t>
            </a:r>
          </a:p>
          <a:p>
            <a:pPr algn="ctr"/>
            <a:r>
              <a:rPr lang="ru-RU" sz="3100" dirty="0" smtClean="0">
                <a:latin typeface="Cambria" pitchFamily="18" charset="0"/>
              </a:rPr>
              <a:t>окружающего ребенка конкретного мира…</a:t>
            </a:r>
          </a:p>
          <a:p>
            <a:pPr algn="ctr"/>
            <a:endParaRPr lang="ru-RU" sz="3200" dirty="0">
              <a:latin typeface="Cambria" pitchFamily="18" charset="0"/>
            </a:endParaRPr>
          </a:p>
          <a:p>
            <a:pPr algn="ctr"/>
            <a:r>
              <a:rPr lang="ru-RU" sz="3200" i="1" dirty="0">
                <a:latin typeface="Cambria" pitchFamily="18" charset="0"/>
              </a:rPr>
              <a:t>Е.И. Тихеева</a:t>
            </a:r>
            <a:endParaRPr lang="ru-RU" sz="3200" dirty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100000">
              <a:srgbClr val="00FF00">
                <a:gamma/>
                <a:tint val="59608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1916832"/>
            <a:ext cx="3276600" cy="4467225"/>
          </a:xfrm>
        </p:spPr>
        <p:txBody>
          <a:bodyPr/>
          <a:lstStyle/>
          <a:p>
            <a:r>
              <a:rPr lang="ru-RU" sz="1800" dirty="0">
                <a:latin typeface="Arial" pitchFamily="34" charset="0"/>
                <a:cs typeface="Arial" pitchFamily="34" charset="0"/>
              </a:rPr>
              <a:t>В 3-4 года ребёнок начинает чаще и охотнее вступать в общение со сверстниками ради участия в общей игре или продуктивной деятельности. Пространство группы, организованно поэтому в виде хорошо разграниченных зон, где каждый ребенок может найти себе занятие по душе.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№9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3х до 4х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138248" name="Picture 8" descr="DSC013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5962650" cy="4471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>
                <a:gamma/>
                <a:tint val="48235"/>
                <a:invGamma/>
              </a:srgbClr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0" name="Picture 6" descr="IMG_3993"/>
          <p:cNvPicPr>
            <a:picLocks noChangeAspect="1" noChangeArrowheads="1"/>
          </p:cNvPicPr>
          <p:nvPr/>
        </p:nvPicPr>
        <p:blipFill>
          <a:blip r:embed="rId2" cstate="print"/>
          <a:srcRect l="10770" t="26602" r="3822"/>
          <a:stretch>
            <a:fillRect/>
          </a:stretch>
        </p:blipFill>
        <p:spPr bwMode="auto">
          <a:xfrm>
            <a:off x="0" y="4076700"/>
            <a:ext cx="4859338" cy="2781300"/>
          </a:xfrm>
          <a:prstGeom prst="rect">
            <a:avLst/>
          </a:prstGeom>
          <a:noFill/>
        </p:spPr>
      </p:pic>
      <p:pic>
        <p:nvPicPr>
          <p:cNvPr id="139268" name="Picture 4" descr="DSC013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6863"/>
            <a:ext cx="5184775" cy="3890962"/>
          </a:xfrm>
          <a:prstGeom prst="rect">
            <a:avLst/>
          </a:prstGeom>
          <a:noFill/>
        </p:spPr>
      </p:pic>
      <p:pic>
        <p:nvPicPr>
          <p:cNvPr id="139269" name="Picture 5" descr="DSC01359"/>
          <p:cNvPicPr>
            <a:picLocks noChangeAspect="1" noChangeArrowheads="1"/>
          </p:cNvPicPr>
          <p:nvPr/>
        </p:nvPicPr>
        <p:blipFill>
          <a:blip r:embed="rId4" cstate="print"/>
          <a:srcRect l="8159" r="10887"/>
          <a:stretch>
            <a:fillRect/>
          </a:stretch>
        </p:blipFill>
        <p:spPr bwMode="auto">
          <a:xfrm>
            <a:off x="4859338" y="1412875"/>
            <a:ext cx="4284662" cy="3970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>
                <a:gamma/>
                <a:tint val="48235"/>
                <a:invGamma/>
              </a:srgbClr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№10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3х до 4х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№10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3х до 4х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4" name="Рисунок 3" descr="DSC01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5184576" cy="3888432"/>
          </a:xfrm>
          <a:prstGeom prst="rect">
            <a:avLst/>
          </a:prstGeom>
        </p:spPr>
      </p:pic>
      <p:pic>
        <p:nvPicPr>
          <p:cNvPr id="5" name="Рисунок 4" descr="DSC01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906942"/>
            <a:ext cx="5112568" cy="3834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55679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этом возрасте ведущая роль отводится игровой деятельности  в развитии детей, это в  свою очередь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3" y="5085184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обеспечивает эмоциональное благополучие каждого ребенка, развитие его положительного самоощущения, компетенции в сфере  отношений к миру, к людям, к себе.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>
                <a:gamma/>
                <a:tint val="55294"/>
                <a:invGamma/>
              </a:srgbClr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DSC01491"/>
          <p:cNvPicPr>
            <a:picLocks noChangeAspect="1" noChangeArrowheads="1"/>
          </p:cNvPicPr>
          <p:nvPr/>
        </p:nvPicPr>
        <p:blipFill>
          <a:blip r:embed="rId2" cstate="print"/>
          <a:srcRect t="7234" r="10382" b="-342"/>
          <a:stretch>
            <a:fillRect/>
          </a:stretch>
        </p:blipFill>
        <p:spPr bwMode="auto">
          <a:xfrm>
            <a:off x="251520" y="2205038"/>
            <a:ext cx="3359150" cy="4652962"/>
          </a:xfrm>
          <a:prstGeom prst="rect">
            <a:avLst/>
          </a:prstGeom>
          <a:noFill/>
        </p:spPr>
      </p:pic>
      <p:pic>
        <p:nvPicPr>
          <p:cNvPr id="3" name="Рисунок 2" descr="DSC01485.JPG"/>
          <p:cNvPicPr>
            <a:picLocks noChangeAspect="1"/>
          </p:cNvPicPr>
          <p:nvPr/>
        </p:nvPicPr>
        <p:blipFill>
          <a:blip r:embed="rId3" cstate="print"/>
          <a:srcRect b="4267"/>
          <a:stretch>
            <a:fillRect/>
          </a:stretch>
        </p:blipFill>
        <p:spPr>
          <a:xfrm>
            <a:off x="4032448" y="270030"/>
            <a:ext cx="4499992" cy="3230978"/>
          </a:xfrm>
          <a:prstGeom prst="rect">
            <a:avLst/>
          </a:prstGeom>
        </p:spPr>
      </p:pic>
      <p:pic>
        <p:nvPicPr>
          <p:cNvPr id="4" name="Рисунок 3" descr="DSC01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573016"/>
            <a:ext cx="4320480" cy="3240360"/>
          </a:xfrm>
          <a:prstGeom prst="rect">
            <a:avLst/>
          </a:prstGeom>
        </p:spPr>
      </p:pic>
      <p:pic>
        <p:nvPicPr>
          <p:cNvPr id="5" name="Рисунок 4" descr="IMG_4012.JPG"/>
          <p:cNvPicPr>
            <a:picLocks noChangeAspect="1"/>
          </p:cNvPicPr>
          <p:nvPr/>
        </p:nvPicPr>
        <p:blipFill>
          <a:blip r:embed="rId5" cstate="print"/>
          <a:srcRect l="9343" t="17279" b="7076"/>
          <a:stretch>
            <a:fillRect/>
          </a:stretch>
        </p:blipFill>
        <p:spPr>
          <a:xfrm>
            <a:off x="0" y="0"/>
            <a:ext cx="3888432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>
                <a:gamma/>
                <a:tint val="36863"/>
                <a:invGamma/>
              </a:srgbClr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348038" y="260350"/>
            <a:ext cx="579596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№11</a:t>
            </a:r>
          </a:p>
          <a:p>
            <a:r>
              <a:rPr lang="ru-RU">
                <a:solidFill>
                  <a:srgbClr val="FF0000"/>
                </a:solidFill>
              </a:rPr>
              <a:t>  </a:t>
            </a:r>
            <a:r>
              <a:rPr lang="ru-RU" sz="2400">
                <a:solidFill>
                  <a:srgbClr val="FF0000"/>
                </a:solidFill>
              </a:rPr>
              <a:t>Старшая коррекционная 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с 5 до 6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23560" name="Picture 8" descr="DSC015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420938"/>
            <a:ext cx="5688013" cy="4265612"/>
          </a:xfrm>
          <a:prstGeom prst="rect">
            <a:avLst/>
          </a:prstGeom>
          <a:noFill/>
        </p:spPr>
      </p:pic>
      <p:pic>
        <p:nvPicPr>
          <p:cNvPr id="23561" name="Picture 9" descr="DSC015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422400"/>
            <a:ext cx="5076825" cy="3806825"/>
          </a:xfrm>
          <a:prstGeom prst="rect">
            <a:avLst/>
          </a:prstGeom>
          <a:noFill/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219700" y="1484313"/>
            <a:ext cx="35290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Отличительной особенностью группы является зона работы логопеда с детьми.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50825" y="5445125"/>
            <a:ext cx="3025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Также группа оборудована всем необходимым для общего развития ребят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>
                <a:gamma/>
                <a:tint val="55294"/>
                <a:invGamma/>
              </a:srgbClr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DSC015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7113" y="3357563"/>
            <a:ext cx="4306887" cy="3230562"/>
          </a:xfrm>
          <a:prstGeom prst="rect">
            <a:avLst/>
          </a:prstGeom>
          <a:noFill/>
        </p:spPr>
      </p:pic>
      <p:pic>
        <p:nvPicPr>
          <p:cNvPr id="24585" name="Picture 9" descr="DSC015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44450"/>
            <a:ext cx="4284663" cy="3213100"/>
          </a:xfrm>
          <a:prstGeom prst="rect">
            <a:avLst/>
          </a:prstGeom>
          <a:noFill/>
        </p:spPr>
      </p:pic>
      <p:pic>
        <p:nvPicPr>
          <p:cNvPr id="24586" name="Picture 10" descr="DSC015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57563"/>
            <a:ext cx="4356100" cy="3267075"/>
          </a:xfrm>
          <a:prstGeom prst="rect">
            <a:avLst/>
          </a:prstGeom>
          <a:noFill/>
        </p:spPr>
      </p:pic>
      <p:pic>
        <p:nvPicPr>
          <p:cNvPr id="24587" name="Picture 11" descr="DSC01534"/>
          <p:cNvPicPr>
            <a:picLocks noChangeAspect="1" noChangeArrowheads="1"/>
          </p:cNvPicPr>
          <p:nvPr/>
        </p:nvPicPr>
        <p:blipFill>
          <a:blip r:embed="rId5" cstate="print"/>
          <a:srcRect l="15309" t="17561"/>
          <a:stretch>
            <a:fillRect/>
          </a:stretch>
        </p:blipFill>
        <p:spPr bwMode="auto">
          <a:xfrm>
            <a:off x="6948488" y="454025"/>
            <a:ext cx="2195512" cy="2830513"/>
          </a:xfrm>
          <a:prstGeom prst="rect">
            <a:avLst/>
          </a:prstGeom>
          <a:noFill/>
        </p:spPr>
      </p:pic>
      <p:pic>
        <p:nvPicPr>
          <p:cNvPr id="24588" name="Picture 12" descr="DSC01517"/>
          <p:cNvPicPr>
            <a:picLocks noChangeAspect="1" noChangeArrowheads="1"/>
          </p:cNvPicPr>
          <p:nvPr/>
        </p:nvPicPr>
        <p:blipFill>
          <a:blip r:embed="rId6" cstate="print"/>
          <a:srcRect l="16962" t="6555" r="43510" b="21867"/>
          <a:stretch>
            <a:fillRect/>
          </a:stretch>
        </p:blipFill>
        <p:spPr bwMode="auto">
          <a:xfrm>
            <a:off x="4787900" y="549275"/>
            <a:ext cx="2016125" cy="27384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348038" y="260350"/>
            <a:ext cx="579596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№12</a:t>
            </a:r>
          </a:p>
          <a:p>
            <a:r>
              <a:rPr lang="ru-RU">
                <a:solidFill>
                  <a:srgbClr val="FF0000"/>
                </a:solidFill>
              </a:rPr>
              <a:t>  </a:t>
            </a:r>
            <a:r>
              <a:rPr lang="ru-RU" sz="2400">
                <a:solidFill>
                  <a:srgbClr val="FF0000"/>
                </a:solidFill>
              </a:rPr>
              <a:t>Старшая коррекционная 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с 5 до 6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25610" name="Picture 10" descr="DSC01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530325"/>
            <a:ext cx="4932362" cy="3698875"/>
          </a:xfrm>
          <a:prstGeom prst="rect">
            <a:avLst/>
          </a:prstGeom>
          <a:noFill/>
        </p:spPr>
      </p:pic>
      <p:pic>
        <p:nvPicPr>
          <p:cNvPr id="25612" name="Picture 12" descr="DSC01509"/>
          <p:cNvPicPr>
            <a:picLocks noChangeAspect="1" noChangeArrowheads="1"/>
          </p:cNvPicPr>
          <p:nvPr/>
        </p:nvPicPr>
        <p:blipFill>
          <a:blip r:embed="rId3" cstate="print"/>
          <a:srcRect b="5064"/>
          <a:stretch>
            <a:fillRect/>
          </a:stretch>
        </p:blipFill>
        <p:spPr bwMode="auto">
          <a:xfrm>
            <a:off x="3491880" y="2780928"/>
            <a:ext cx="5652120" cy="40770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148478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РППС группы направленно на полноценное развитие всех видов детской деятельности, коррекцию отклонений высших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73216"/>
            <a:ext cx="349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психических функций и становление личности ребенка. Охрану и укрепление здоровья детей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SC015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5041900" cy="3781425"/>
          </a:xfrm>
          <a:prstGeom prst="rect">
            <a:avLst/>
          </a:prstGeom>
          <a:noFill/>
        </p:spPr>
      </p:pic>
      <p:pic>
        <p:nvPicPr>
          <p:cNvPr id="26628" name="Picture 4" descr="DSC01502"/>
          <p:cNvPicPr>
            <a:picLocks noChangeAspect="1" noChangeArrowheads="1"/>
          </p:cNvPicPr>
          <p:nvPr/>
        </p:nvPicPr>
        <p:blipFill>
          <a:blip r:embed="rId3" cstate="print"/>
          <a:srcRect t="2751" r="15076" b="1376"/>
          <a:stretch>
            <a:fillRect/>
          </a:stretch>
        </p:blipFill>
        <p:spPr bwMode="auto">
          <a:xfrm>
            <a:off x="193675" y="3860800"/>
            <a:ext cx="3657600" cy="3097213"/>
          </a:xfrm>
          <a:prstGeom prst="rect">
            <a:avLst/>
          </a:prstGeom>
          <a:noFill/>
        </p:spPr>
      </p:pic>
      <p:pic>
        <p:nvPicPr>
          <p:cNvPr id="26629" name="Picture 5" descr="DSC01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100" y="2952750"/>
            <a:ext cx="5205413" cy="3905250"/>
          </a:xfrm>
          <a:prstGeom prst="rect">
            <a:avLst/>
          </a:prstGeom>
          <a:noFill/>
        </p:spPr>
      </p:pic>
      <p:pic>
        <p:nvPicPr>
          <p:cNvPr id="5" name="Рисунок 4" descr="IMG_4033.JPG"/>
          <p:cNvPicPr>
            <a:picLocks noChangeAspect="1"/>
          </p:cNvPicPr>
          <p:nvPr/>
        </p:nvPicPr>
        <p:blipFill>
          <a:blip r:embed="rId5" cstate="print"/>
          <a:srcRect l="23432" t="14517" r="3538" b="8603"/>
          <a:stretch>
            <a:fillRect/>
          </a:stretch>
        </p:blipFill>
        <p:spPr>
          <a:xfrm>
            <a:off x="5364088" y="260648"/>
            <a:ext cx="3779912" cy="26493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66">
                <a:gamma/>
                <a:tint val="27451"/>
                <a:invGamma/>
              </a:srgbClr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684213" y="333375"/>
            <a:ext cx="777398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Группа №13 </a:t>
            </a:r>
            <a:br>
              <a:rPr lang="ru-RU" sz="28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                   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Средняя</a:t>
            </a: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группа </a:t>
            </a:r>
            <a:br>
              <a:rPr lang="ru-RU" sz="24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                                     с 4х до 5 лет</a:t>
            </a:r>
            <a:r>
              <a:rPr lang="ru-RU" sz="400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>
                <a:solidFill>
                  <a:srgbClr val="FF0000"/>
                </a:solidFill>
                <a:latin typeface="Arial Black" pitchFamily="34" charset="0"/>
              </a:rPr>
            </a:br>
            <a:endParaRPr lang="ru-RU" sz="4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DSC01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12776"/>
            <a:ext cx="5148064" cy="386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976660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РППС группы организованна с учетом возможностей для детей играть и заниматься отдельными подгруппами. Пособия и игрушки располагаются так, чтобы не мешать их свободному перемещению.</a:t>
            </a:r>
            <a:endParaRPr lang="ru-RU" dirty="0"/>
          </a:p>
        </p:txBody>
      </p:sp>
      <p:pic>
        <p:nvPicPr>
          <p:cNvPr id="5" name="Рисунок 4" descr="DSC01401.JPG"/>
          <p:cNvPicPr>
            <a:picLocks noChangeAspect="1"/>
          </p:cNvPicPr>
          <p:nvPr/>
        </p:nvPicPr>
        <p:blipFill>
          <a:blip r:embed="rId3" cstate="print"/>
          <a:srcRect l="4886" b="8616"/>
          <a:stretch>
            <a:fillRect/>
          </a:stretch>
        </p:blipFill>
        <p:spPr>
          <a:xfrm>
            <a:off x="323528" y="3329608"/>
            <a:ext cx="4896544" cy="3528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08104" y="5397023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Предусмотрено место для временного уединения дошкольника, где он может подумать, помечтать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66">
                <a:gamma/>
                <a:tint val="50588"/>
                <a:invGamma/>
              </a:srgbClr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59.JPG"/>
          <p:cNvPicPr>
            <a:picLocks noChangeAspect="1"/>
          </p:cNvPicPr>
          <p:nvPr/>
        </p:nvPicPr>
        <p:blipFill>
          <a:blip r:embed="rId2" cstate="print"/>
          <a:srcRect l="-4184" t="-1799" r="-1805" b="-6134"/>
          <a:stretch>
            <a:fillRect/>
          </a:stretch>
        </p:blipFill>
        <p:spPr>
          <a:xfrm>
            <a:off x="-252536" y="476672"/>
            <a:ext cx="7020272" cy="4759886"/>
          </a:xfrm>
          <a:prstGeom prst="rect">
            <a:avLst/>
          </a:prstGeom>
        </p:spPr>
      </p:pic>
      <p:pic>
        <p:nvPicPr>
          <p:cNvPr id="3" name="Рисунок 2" descr="DSC01404.JPG"/>
          <p:cNvPicPr>
            <a:picLocks noChangeAspect="1"/>
          </p:cNvPicPr>
          <p:nvPr/>
        </p:nvPicPr>
        <p:blipFill>
          <a:blip r:embed="rId3" cstate="print"/>
          <a:srcRect l="5465" t="10201" r="50816"/>
          <a:stretch>
            <a:fillRect/>
          </a:stretch>
        </p:blipFill>
        <p:spPr>
          <a:xfrm>
            <a:off x="6263680" y="2132856"/>
            <a:ext cx="2880320" cy="4437112"/>
          </a:xfrm>
          <a:prstGeom prst="rect">
            <a:avLst/>
          </a:prstGeom>
        </p:spPr>
      </p:pic>
      <p:pic>
        <p:nvPicPr>
          <p:cNvPr id="4" name="Рисунок 3" descr="DSC01400.JPG"/>
          <p:cNvPicPr>
            <a:picLocks noChangeAspect="1"/>
          </p:cNvPicPr>
          <p:nvPr/>
        </p:nvPicPr>
        <p:blipFill>
          <a:blip r:embed="rId4" cstate="print"/>
          <a:srcRect l="64962" t="38450" r="-2762" b="19318"/>
          <a:stretch>
            <a:fillRect/>
          </a:stretch>
        </p:blipFill>
        <p:spPr>
          <a:xfrm>
            <a:off x="251520" y="4203086"/>
            <a:ext cx="3744416" cy="26549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539551" y="260648"/>
            <a:ext cx="8136905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ambria" pitchFamily="18" charset="0"/>
              </a:rPr>
              <a:t>Развивающая предметно </a:t>
            </a:r>
            <a:r>
              <a:rPr lang="ru-RU" sz="2800" dirty="0" smtClean="0">
                <a:latin typeface="Cambria" pitchFamily="18" charset="0"/>
              </a:rPr>
              <a:t>- пространственная  </a:t>
            </a:r>
            <a:r>
              <a:rPr lang="ru-RU" sz="2800" dirty="0" smtClean="0">
                <a:latin typeface="Cambria" pitchFamily="18" charset="0"/>
              </a:rPr>
              <a:t>среда  (далее - РППС) в  МАДОУ </a:t>
            </a:r>
            <a:r>
              <a:rPr lang="ru-RU" sz="2800" dirty="0">
                <a:latin typeface="Cambria" pitchFamily="18" charset="0"/>
              </a:rPr>
              <a:t>«Детский </a:t>
            </a:r>
            <a:r>
              <a:rPr lang="ru-RU" sz="2800" dirty="0" smtClean="0">
                <a:latin typeface="Cambria" pitchFamily="18" charset="0"/>
              </a:rPr>
              <a:t> сад    </a:t>
            </a:r>
            <a:r>
              <a:rPr lang="ru-RU" sz="2800" dirty="0" smtClean="0">
                <a:latin typeface="Cambria" pitchFamily="18" charset="0"/>
              </a:rPr>
              <a:t>№267» </a:t>
            </a:r>
            <a:r>
              <a:rPr lang="ru-RU" sz="2800" dirty="0" smtClean="0">
                <a:latin typeface="Cambria" pitchFamily="18" charset="0"/>
              </a:rPr>
              <a:t>(далее - МАДОУ) оборудована </a:t>
            </a:r>
            <a:r>
              <a:rPr lang="ru-RU" sz="2800" dirty="0">
                <a:latin typeface="Cambria" pitchFamily="18" charset="0"/>
              </a:rPr>
              <a:t>с учетом возрастных особенностей ребенка. Все элементы среды связаны между собой по содержанию и художественному решению. Мебель соответствует росту и возрасту детей, </a:t>
            </a:r>
            <a:r>
              <a:rPr lang="ru-RU" sz="2800" dirty="0" smtClean="0">
                <a:latin typeface="Cambria" pitchFamily="18" charset="0"/>
              </a:rPr>
              <a:t>игрушки - обеспечивают </a:t>
            </a:r>
            <a:r>
              <a:rPr lang="ru-RU" sz="2800" dirty="0">
                <a:latin typeface="Cambria" pitchFamily="18" charset="0"/>
              </a:rPr>
              <a:t>максимальный для данного возраста развивающий эффект. </a:t>
            </a:r>
          </a:p>
          <a:p>
            <a:pPr algn="ctr"/>
            <a:r>
              <a:rPr lang="ru-RU" sz="2800" dirty="0">
                <a:latin typeface="Cambria" pitchFamily="18" charset="0"/>
              </a:rPr>
              <a:t>Предметно-развивающая среда </a:t>
            </a:r>
            <a:r>
              <a:rPr lang="ru-RU" sz="2800" dirty="0" smtClean="0">
                <a:latin typeface="Cambria" pitchFamily="18" charset="0"/>
              </a:rPr>
              <a:t>МАДОУ </a:t>
            </a:r>
            <a:r>
              <a:rPr lang="ru-RU" sz="2800" dirty="0">
                <a:latin typeface="Cambria" pitchFamily="18" charset="0"/>
              </a:rPr>
              <a:t>соответствует содержанию образовательного процесса, отвечает интересам и потребностям детей, способствует всестороннему развитию, обеспечивает их психическое и эмоциональное благополучие.</a:t>
            </a:r>
          </a:p>
          <a:p>
            <a:pPr algn="ctr"/>
            <a:endParaRPr lang="ru-RU" sz="2800" dirty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№14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3х до 4х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3" name="Рисунок 2" descr="DSC01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34226"/>
            <a:ext cx="6084168" cy="4563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14" y="1484784"/>
            <a:ext cx="90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соответствии с ФГОС пространство РППС группы обладает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2039937"/>
            <a:ext cx="26426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</a:rPr>
              <a:t>многофункциональными качествами гибкого зонирования и оперативного  изменения в зависимости от образовательной ситуации. 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Удовлетворяет  </a:t>
            </a:r>
            <a:r>
              <a:rPr lang="ru-RU" dirty="0" smtClean="0">
                <a:solidFill>
                  <a:srgbClr val="000000"/>
                </a:solidFill>
              </a:rPr>
              <a:t>потребности </a:t>
            </a:r>
            <a:r>
              <a:rPr lang="ru-RU" dirty="0" smtClean="0">
                <a:solidFill>
                  <a:srgbClr val="000000"/>
                </a:solidFill>
              </a:rPr>
              <a:t>детей в двигательной и познавательной активности.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103.JPG"/>
          <p:cNvPicPr>
            <a:picLocks noChangeAspect="1"/>
          </p:cNvPicPr>
          <p:nvPr/>
        </p:nvPicPr>
        <p:blipFill>
          <a:blip r:embed="rId2" cstate="print"/>
          <a:srcRect l="28567" t="45269" r="21650" b="6737"/>
          <a:stretch>
            <a:fillRect/>
          </a:stretch>
        </p:blipFill>
        <p:spPr>
          <a:xfrm>
            <a:off x="5148064" y="0"/>
            <a:ext cx="3995936" cy="2564904"/>
          </a:xfrm>
          <a:prstGeom prst="rect">
            <a:avLst/>
          </a:prstGeom>
        </p:spPr>
      </p:pic>
      <p:pic>
        <p:nvPicPr>
          <p:cNvPr id="2" name="Рисунок 1" descr="DSC01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654914"/>
            <a:ext cx="5148064" cy="3861048"/>
          </a:xfrm>
          <a:prstGeom prst="rect">
            <a:avLst/>
          </a:prstGeom>
        </p:spPr>
      </p:pic>
      <p:pic>
        <p:nvPicPr>
          <p:cNvPr id="3" name="Рисунок 2" descr="IMG_4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"/>
            <a:ext cx="5042018" cy="3356992"/>
          </a:xfrm>
          <a:prstGeom prst="rect">
            <a:avLst/>
          </a:prstGeom>
        </p:spPr>
      </p:pic>
      <p:pic>
        <p:nvPicPr>
          <p:cNvPr id="4" name="Рисунок 3" descr="IMG_4098.JPG"/>
          <p:cNvPicPr>
            <a:picLocks noChangeAspect="1"/>
          </p:cNvPicPr>
          <p:nvPr/>
        </p:nvPicPr>
        <p:blipFill>
          <a:blip r:embed="rId5" cstate="print"/>
          <a:srcRect l="17663" t="14517" r="20063" b="18540"/>
          <a:stretch>
            <a:fillRect/>
          </a:stretch>
        </p:blipFill>
        <p:spPr>
          <a:xfrm>
            <a:off x="107504" y="3717032"/>
            <a:ext cx="3816424" cy="27315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419475" y="260350"/>
            <a:ext cx="52657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Группа №15</a:t>
            </a:r>
          </a:p>
          <a:p>
            <a:r>
              <a:rPr lang="ru-RU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3х до 4х лет</a:t>
            </a: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4" name="Рисунок 3" descr="DSC01395.JPG"/>
          <p:cNvPicPr>
            <a:picLocks noChangeAspect="1"/>
          </p:cNvPicPr>
          <p:nvPr/>
        </p:nvPicPr>
        <p:blipFill>
          <a:blip r:embed="rId2" cstate="print"/>
          <a:srcRect r="4372"/>
          <a:stretch>
            <a:fillRect/>
          </a:stretch>
        </p:blipFill>
        <p:spPr>
          <a:xfrm>
            <a:off x="2771800" y="1844824"/>
            <a:ext cx="6300192" cy="4941168"/>
          </a:xfrm>
          <a:prstGeom prst="rect">
            <a:avLst/>
          </a:prstGeom>
        </p:spPr>
      </p:pic>
      <p:pic>
        <p:nvPicPr>
          <p:cNvPr id="6" name="Рисунок 5" descr="IMG_4108.JPG"/>
          <p:cNvPicPr>
            <a:picLocks noChangeAspect="1"/>
          </p:cNvPicPr>
          <p:nvPr/>
        </p:nvPicPr>
        <p:blipFill>
          <a:blip r:embed="rId3" cstate="print"/>
          <a:srcRect l="10154" r="18183"/>
          <a:stretch>
            <a:fillRect/>
          </a:stretch>
        </p:blipFill>
        <p:spPr>
          <a:xfrm>
            <a:off x="107504" y="1124744"/>
            <a:ext cx="4824536" cy="4482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1484784"/>
            <a:ext cx="394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Гибкое зонирование пространства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</a:t>
            </a:r>
            <a:r>
              <a:rPr lang="ru-RU" dirty="0" smtClean="0"/>
              <a:t>озволяет </a:t>
            </a:r>
            <a:r>
              <a:rPr lang="ru-RU" dirty="0" smtClean="0"/>
              <a:t>детям свободно выбирать виды деятельности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29986" y="818626"/>
            <a:ext cx="5615947" cy="4211960"/>
          </a:xfrm>
          <a:prstGeom prst="rect">
            <a:avLst/>
          </a:prstGeom>
        </p:spPr>
      </p:pic>
      <p:pic>
        <p:nvPicPr>
          <p:cNvPr id="5" name="Рисунок 4" descr="IMG_4113.JPG"/>
          <p:cNvPicPr>
            <a:picLocks noChangeAspect="1"/>
          </p:cNvPicPr>
          <p:nvPr/>
        </p:nvPicPr>
        <p:blipFill>
          <a:blip r:embed="rId3" cstate="print"/>
          <a:srcRect l="6688" t="48802" r="8263" b="1507"/>
          <a:stretch>
            <a:fillRect/>
          </a:stretch>
        </p:blipFill>
        <p:spPr>
          <a:xfrm>
            <a:off x="2195736" y="4869160"/>
            <a:ext cx="5112568" cy="1988840"/>
          </a:xfrm>
          <a:prstGeom prst="rect">
            <a:avLst/>
          </a:prstGeom>
        </p:spPr>
      </p:pic>
      <p:pic>
        <p:nvPicPr>
          <p:cNvPr id="4" name="Рисунок 3" descr="IMG_4111.JPG"/>
          <p:cNvPicPr>
            <a:picLocks noChangeAspect="1"/>
          </p:cNvPicPr>
          <p:nvPr/>
        </p:nvPicPr>
        <p:blipFill>
          <a:blip r:embed="rId4" cstate="print"/>
          <a:srcRect l="5236" r="21460"/>
          <a:stretch>
            <a:fillRect/>
          </a:stretch>
        </p:blipFill>
        <p:spPr>
          <a:xfrm>
            <a:off x="4355976" y="260648"/>
            <a:ext cx="4788024" cy="45782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mbria" pitchFamily="18" charset="0"/>
              </a:rPr>
              <a:t>Физкультурный зал в </a:t>
            </a:r>
            <a:r>
              <a:rPr lang="ru-RU" sz="2000" dirty="0" smtClean="0">
                <a:latin typeface="Cambria" pitchFamily="18" charset="0"/>
              </a:rPr>
              <a:t>МАДОУ </a:t>
            </a:r>
            <a:r>
              <a:rPr lang="ru-RU" sz="2000" dirty="0">
                <a:latin typeface="Cambria" pitchFamily="18" charset="0"/>
              </a:rPr>
              <a:t>оборудован для обеспечения достаточного уровня двигательной активности детей. В зале много ярких и удобных </a:t>
            </a:r>
            <a:r>
              <a:rPr lang="ru-RU" sz="2000" dirty="0" smtClean="0">
                <a:latin typeface="Cambria" pitchFamily="18" charset="0"/>
              </a:rPr>
              <a:t>модулей </a:t>
            </a:r>
            <a:r>
              <a:rPr lang="ru-RU" sz="2000" dirty="0">
                <a:latin typeface="Cambria" pitchFamily="18" charset="0"/>
              </a:rPr>
              <a:t>спортивного оборудования и инвентаря.</a:t>
            </a:r>
          </a:p>
        </p:txBody>
      </p:sp>
      <p:pic>
        <p:nvPicPr>
          <p:cNvPr id="33797" name="Picture 5" descr="DSC01369"/>
          <p:cNvPicPr>
            <a:picLocks noChangeAspect="1" noChangeArrowheads="1"/>
          </p:cNvPicPr>
          <p:nvPr/>
        </p:nvPicPr>
        <p:blipFill>
          <a:blip r:embed="rId2" cstate="print"/>
          <a:srcRect l="4394"/>
          <a:stretch>
            <a:fillRect/>
          </a:stretch>
        </p:blipFill>
        <p:spPr bwMode="auto">
          <a:xfrm>
            <a:off x="3671392" y="1772816"/>
            <a:ext cx="5472608" cy="4293763"/>
          </a:xfrm>
          <a:prstGeom prst="rect">
            <a:avLst/>
          </a:prstGeom>
          <a:noFill/>
        </p:spPr>
      </p:pic>
      <p:pic>
        <p:nvPicPr>
          <p:cNvPr id="5" name="Рисунок 4" descr="DSC01586.JPG"/>
          <p:cNvPicPr>
            <a:picLocks noChangeAspect="1"/>
          </p:cNvPicPr>
          <p:nvPr/>
        </p:nvPicPr>
        <p:blipFill>
          <a:blip r:embed="rId3" cstate="print"/>
          <a:srcRect l="9051" b="10191"/>
          <a:stretch>
            <a:fillRect/>
          </a:stretch>
        </p:blipFill>
        <p:spPr>
          <a:xfrm>
            <a:off x="539552" y="1274235"/>
            <a:ext cx="3492896" cy="2586813"/>
          </a:xfrm>
          <a:prstGeom prst="rect">
            <a:avLst/>
          </a:prstGeom>
        </p:spPr>
      </p:pic>
      <p:pic>
        <p:nvPicPr>
          <p:cNvPr id="4" name="Рисунок 3" descr="DSC01583.JPG"/>
          <p:cNvPicPr>
            <a:picLocks noChangeAspect="1"/>
          </p:cNvPicPr>
          <p:nvPr/>
        </p:nvPicPr>
        <p:blipFill>
          <a:blip r:embed="rId4" cstate="print"/>
          <a:srcRect t="1862" r="17713" b="23638"/>
          <a:stretch>
            <a:fillRect/>
          </a:stretch>
        </p:blipFill>
        <p:spPr>
          <a:xfrm>
            <a:off x="179512" y="3933056"/>
            <a:ext cx="4241893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622.JPG"/>
          <p:cNvPicPr>
            <a:picLocks noChangeAspect="1"/>
          </p:cNvPicPr>
          <p:nvPr/>
        </p:nvPicPr>
        <p:blipFill>
          <a:blip r:embed="rId2" cstate="print"/>
          <a:srcRect l="3931" t="15723" r="3703"/>
          <a:stretch>
            <a:fillRect/>
          </a:stretch>
        </p:blipFill>
        <p:spPr>
          <a:xfrm>
            <a:off x="3888432" y="3212976"/>
            <a:ext cx="5076056" cy="3473624"/>
          </a:xfrm>
          <a:prstGeom prst="rect">
            <a:avLst/>
          </a:prstGeom>
        </p:spPr>
      </p:pic>
      <p:pic>
        <p:nvPicPr>
          <p:cNvPr id="2" name="Рисунок 1" descr="DSC01610.JPG"/>
          <p:cNvPicPr>
            <a:picLocks noChangeAspect="1"/>
          </p:cNvPicPr>
          <p:nvPr/>
        </p:nvPicPr>
        <p:blipFill>
          <a:blip r:embed="rId3" cstate="print"/>
          <a:srcRect r="35672"/>
          <a:stretch>
            <a:fillRect/>
          </a:stretch>
        </p:blipFill>
        <p:spPr>
          <a:xfrm>
            <a:off x="72008" y="1916832"/>
            <a:ext cx="3635896" cy="4239090"/>
          </a:xfrm>
          <a:prstGeom prst="rect">
            <a:avLst/>
          </a:prstGeom>
        </p:spPr>
      </p:pic>
      <p:pic>
        <p:nvPicPr>
          <p:cNvPr id="4" name="Рисунок 3" descr="DSC01632.JPG"/>
          <p:cNvPicPr>
            <a:picLocks noChangeAspect="1"/>
          </p:cNvPicPr>
          <p:nvPr/>
        </p:nvPicPr>
        <p:blipFill>
          <a:blip r:embed="rId4" cstate="print"/>
          <a:srcRect r="5901"/>
          <a:stretch>
            <a:fillRect/>
          </a:stretch>
        </p:blipFill>
        <p:spPr>
          <a:xfrm>
            <a:off x="4211960" y="260648"/>
            <a:ext cx="4356261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674.JPG"/>
          <p:cNvPicPr>
            <a:picLocks noChangeAspect="1"/>
          </p:cNvPicPr>
          <p:nvPr/>
        </p:nvPicPr>
        <p:blipFill>
          <a:blip r:embed="rId2" cstate="print"/>
          <a:srcRect r="6016" b="13775"/>
          <a:stretch>
            <a:fillRect/>
          </a:stretch>
        </p:blipFill>
        <p:spPr>
          <a:xfrm>
            <a:off x="0" y="1844824"/>
            <a:ext cx="4499992" cy="3096344"/>
          </a:xfrm>
          <a:prstGeom prst="rect">
            <a:avLst/>
          </a:prstGeom>
        </p:spPr>
      </p:pic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534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mbria" pitchFamily="18" charset="0"/>
              </a:rPr>
              <a:t>Методический кабинет служит в помощь педагогам и родителям, обеспечен методической, справочной, педагогической и детской литературой. Здесь создан благоприятно-психологический климат для сотрудников и родителей, для развития профессионального уровня педагогов.</a:t>
            </a:r>
          </a:p>
        </p:txBody>
      </p:sp>
      <p:pic>
        <p:nvPicPr>
          <p:cNvPr id="3" name="Рисунок 2" descr="DSC01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131079"/>
            <a:ext cx="3635895" cy="2726921"/>
          </a:xfrm>
          <a:prstGeom prst="rect">
            <a:avLst/>
          </a:prstGeom>
        </p:spPr>
      </p:pic>
      <p:pic>
        <p:nvPicPr>
          <p:cNvPr id="4" name="Рисунок 3" descr="DSC01667.JPG"/>
          <p:cNvPicPr>
            <a:picLocks noChangeAspect="1"/>
          </p:cNvPicPr>
          <p:nvPr/>
        </p:nvPicPr>
        <p:blipFill>
          <a:blip r:embed="rId4" cstate="print"/>
          <a:srcRect b="3630"/>
          <a:stretch>
            <a:fillRect/>
          </a:stretch>
        </p:blipFill>
        <p:spPr>
          <a:xfrm>
            <a:off x="4644008" y="1844824"/>
            <a:ext cx="4283968" cy="3096344"/>
          </a:xfrm>
          <a:prstGeom prst="rect">
            <a:avLst/>
          </a:prstGeom>
        </p:spPr>
      </p:pic>
      <p:pic>
        <p:nvPicPr>
          <p:cNvPr id="6" name="Рисунок 5" descr="DSC016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8197" y="4761148"/>
            <a:ext cx="2795803" cy="2096852"/>
          </a:xfrm>
          <a:prstGeom prst="rect">
            <a:avLst/>
          </a:prstGeom>
        </p:spPr>
      </p:pic>
      <p:pic>
        <p:nvPicPr>
          <p:cNvPr id="7" name="Рисунок 6" descr="DSC01668.JPG"/>
          <p:cNvPicPr>
            <a:picLocks noChangeAspect="1"/>
          </p:cNvPicPr>
          <p:nvPr/>
        </p:nvPicPr>
        <p:blipFill>
          <a:blip r:embed="rId6" cstate="print"/>
          <a:srcRect t="11151" r="31100" b="15816"/>
          <a:stretch>
            <a:fillRect/>
          </a:stretch>
        </p:blipFill>
        <p:spPr>
          <a:xfrm>
            <a:off x="3635896" y="4752528"/>
            <a:ext cx="2736304" cy="20608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>
                <a:gamma/>
                <a:tint val="55294"/>
                <a:invGamma/>
              </a:srgbClr>
            </a:gs>
            <a:gs pos="100000">
              <a:srgbClr val="66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534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mbria" pitchFamily="18" charset="0"/>
              </a:rPr>
              <a:t>В </a:t>
            </a:r>
            <a:r>
              <a:rPr lang="ru-RU" sz="2000" dirty="0" smtClean="0">
                <a:latin typeface="Cambria" pitchFamily="18" charset="0"/>
              </a:rPr>
              <a:t>МАДОУ </a:t>
            </a:r>
            <a:r>
              <a:rPr lang="ru-RU" sz="2000" dirty="0">
                <a:latin typeface="Cambria" pitchFamily="18" charset="0"/>
              </a:rPr>
              <a:t>имеется </a:t>
            </a:r>
            <a:r>
              <a:rPr lang="ru-RU" sz="2000" dirty="0" smtClean="0">
                <a:latin typeface="Cambria" pitchFamily="18" charset="0"/>
              </a:rPr>
              <a:t>кабинет педагога-психолога</a:t>
            </a:r>
            <a:r>
              <a:rPr lang="ru-RU" sz="2000" dirty="0">
                <a:latin typeface="Cambria" pitchFamily="18" charset="0"/>
              </a:rPr>
              <a:t>, который представляет одно из звеньев единой системы дошкольного учреждения, он предназначен для оказания своевременной квалифицированной консультативно-методической, коррекционной помощи детям, родителям и педагогам по вопросам развития, обучения, воспитания, адаптации детей.</a:t>
            </a:r>
          </a:p>
        </p:txBody>
      </p:sp>
      <p:pic>
        <p:nvPicPr>
          <p:cNvPr id="3" name="Рисунок 2" descr="DSC01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020" y="2348880"/>
            <a:ext cx="5760640" cy="4320480"/>
          </a:xfrm>
          <a:prstGeom prst="rect">
            <a:avLst/>
          </a:prstGeom>
        </p:spPr>
      </p:pic>
      <p:pic>
        <p:nvPicPr>
          <p:cNvPr id="4" name="Рисунок 3" descr="DSC01662.JPG"/>
          <p:cNvPicPr>
            <a:picLocks noChangeAspect="1"/>
          </p:cNvPicPr>
          <p:nvPr/>
        </p:nvPicPr>
        <p:blipFill>
          <a:blip r:embed="rId3" cstate="print"/>
          <a:srcRect l="42125" r="8648"/>
          <a:stretch>
            <a:fillRect/>
          </a:stretch>
        </p:blipFill>
        <p:spPr>
          <a:xfrm>
            <a:off x="6027359" y="2348880"/>
            <a:ext cx="2865121" cy="4365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534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mbria" pitchFamily="18" charset="0"/>
              </a:rPr>
              <a:t>Медицинский кабинет  оснащен оборудованием, которое соответствует санитарно-гигиеническим требованиям, имеется достаточное количество медикаментов для оказания первой  неотложной помощи, здесь же происходит осмотр детей. 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51500" y="5667375"/>
            <a:ext cx="3117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В рамках проведения оздоровительной работы. В саду оборудована соляная пещера</a:t>
            </a:r>
          </a:p>
        </p:txBody>
      </p:sp>
      <p:pic>
        <p:nvPicPr>
          <p:cNvPr id="39942" name="Picture 6" descr="IMG_4196"/>
          <p:cNvPicPr>
            <a:picLocks noChangeAspect="1" noChangeArrowheads="1"/>
          </p:cNvPicPr>
          <p:nvPr/>
        </p:nvPicPr>
        <p:blipFill>
          <a:blip r:embed="rId2" cstate="print"/>
          <a:srcRect t="1698" b="12042"/>
          <a:stretch>
            <a:fillRect/>
          </a:stretch>
        </p:blipFill>
        <p:spPr bwMode="auto">
          <a:xfrm>
            <a:off x="5651500" y="2106613"/>
            <a:ext cx="2798763" cy="3627437"/>
          </a:xfrm>
          <a:prstGeom prst="rect">
            <a:avLst/>
          </a:prstGeom>
          <a:noFill/>
        </p:spPr>
      </p:pic>
      <p:pic>
        <p:nvPicPr>
          <p:cNvPr id="5" name="Рисунок 4" descr="DSC01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4704523" cy="3528392"/>
          </a:xfrm>
          <a:prstGeom prst="rect">
            <a:avLst/>
          </a:prstGeom>
        </p:spPr>
      </p:pic>
      <p:pic>
        <p:nvPicPr>
          <p:cNvPr id="6" name="Рисунок 5" descr="DSC01657.JPG"/>
          <p:cNvPicPr>
            <a:picLocks noChangeAspect="1"/>
          </p:cNvPicPr>
          <p:nvPr/>
        </p:nvPicPr>
        <p:blipFill>
          <a:blip r:embed="rId4" cstate="print"/>
          <a:srcRect l="13776" t="16400" r="26375" b="8001"/>
          <a:stretch>
            <a:fillRect/>
          </a:stretch>
        </p:blipFill>
        <p:spPr>
          <a:xfrm>
            <a:off x="3419872" y="4725144"/>
            <a:ext cx="2099331" cy="1988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408.JPG"/>
          <p:cNvPicPr>
            <a:picLocks noChangeAspect="1"/>
          </p:cNvPicPr>
          <p:nvPr/>
        </p:nvPicPr>
        <p:blipFill>
          <a:blip r:embed="rId2" cstate="print"/>
          <a:srcRect l="8054" t="4027"/>
          <a:stretch>
            <a:fillRect/>
          </a:stretch>
        </p:blipFill>
        <p:spPr>
          <a:xfrm>
            <a:off x="4211960" y="2996952"/>
            <a:ext cx="4932040" cy="3861048"/>
          </a:xfrm>
          <a:prstGeom prst="rect">
            <a:avLst/>
          </a:prstGeom>
        </p:spPr>
      </p:pic>
      <p:pic>
        <p:nvPicPr>
          <p:cNvPr id="142340" name="Picture 4" descr="IMG_4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34848">
            <a:off x="4509108" y="151330"/>
            <a:ext cx="4537075" cy="3021013"/>
          </a:xfrm>
          <a:prstGeom prst="rect">
            <a:avLst/>
          </a:prstGeom>
          <a:noFill/>
        </p:spPr>
      </p:pic>
      <p:pic>
        <p:nvPicPr>
          <p:cNvPr id="4" name="Рисунок 3" descr="DSC01591.JPG"/>
          <p:cNvPicPr>
            <a:picLocks noChangeAspect="1"/>
          </p:cNvPicPr>
          <p:nvPr/>
        </p:nvPicPr>
        <p:blipFill>
          <a:blip r:embed="rId4" cstate="print"/>
          <a:srcRect l="4326" t="10100" b="12201"/>
          <a:stretch>
            <a:fillRect/>
          </a:stretch>
        </p:blipFill>
        <p:spPr>
          <a:xfrm>
            <a:off x="179512" y="332656"/>
            <a:ext cx="4256010" cy="2592288"/>
          </a:xfrm>
          <a:prstGeom prst="rect">
            <a:avLst/>
          </a:prstGeom>
        </p:spPr>
      </p:pic>
      <p:pic>
        <p:nvPicPr>
          <p:cNvPr id="5" name="Рисунок 4" descr="DSC015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89831">
            <a:off x="166632" y="3441511"/>
            <a:ext cx="4248472" cy="3186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FF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3987" cy="1430338"/>
          </a:xfrm>
        </p:spPr>
        <p:txBody>
          <a:bodyPr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Группа №1 </a:t>
            </a:r>
            <a:br>
              <a:rPr lang="ru-RU" sz="2800">
                <a:solidFill>
                  <a:srgbClr val="FF0000"/>
                </a:solidFill>
              </a:rPr>
            </a:br>
            <a:r>
              <a:rPr lang="ru-RU" sz="2800">
                <a:solidFill>
                  <a:srgbClr val="FF0000"/>
                </a:solidFill>
              </a:rPr>
              <a:t>                    </a:t>
            </a:r>
            <a:r>
              <a:rPr lang="ru-RU" sz="2400">
                <a:solidFill>
                  <a:srgbClr val="FF0000"/>
                </a:solidFill>
              </a:rPr>
              <a:t>Первая младшая группа </a:t>
            </a: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FF0000"/>
                </a:solidFill>
              </a:rPr>
              <a:t>                                     с 2х до 3х лет</a:t>
            </a:r>
            <a:r>
              <a:rPr lang="ru-RU" sz="4000">
                <a:solidFill>
                  <a:srgbClr val="FF0000"/>
                </a:solidFill>
              </a:rPr>
              <a:t/>
            </a:r>
            <a:br>
              <a:rPr lang="ru-RU" sz="4000">
                <a:solidFill>
                  <a:srgbClr val="FF0000"/>
                </a:solidFill>
              </a:rPr>
            </a:br>
            <a:endParaRPr lang="ru-RU" sz="4000">
              <a:solidFill>
                <a:srgbClr val="FF0000"/>
              </a:solidFill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024" y="1340768"/>
            <a:ext cx="3673475" cy="2519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/>
              <a:t>Малышей ждет уютная теплая атмосфера, доброжелательное отношение, множество интересных занятий и разнообразных игрушек.</a:t>
            </a:r>
          </a:p>
        </p:txBody>
      </p:sp>
      <p:pic>
        <p:nvPicPr>
          <p:cNvPr id="130052" name="Picture 4" descr="DSC01575"/>
          <p:cNvPicPr>
            <a:picLocks noChangeAspect="1" noChangeArrowheads="1"/>
          </p:cNvPicPr>
          <p:nvPr/>
        </p:nvPicPr>
        <p:blipFill>
          <a:blip r:embed="rId2" cstate="print">
            <a:lum bright="24000" contrast="18000"/>
          </a:blip>
          <a:srcRect/>
          <a:stretch>
            <a:fillRect/>
          </a:stretch>
        </p:blipFill>
        <p:spPr bwMode="auto">
          <a:xfrm>
            <a:off x="250825" y="1054100"/>
            <a:ext cx="4510088" cy="3382963"/>
          </a:xfrm>
          <a:prstGeom prst="rect">
            <a:avLst/>
          </a:prstGeom>
          <a:noFill/>
        </p:spPr>
      </p:pic>
      <p:pic>
        <p:nvPicPr>
          <p:cNvPr id="130053" name="Picture 5" descr="DSC01566"/>
          <p:cNvPicPr>
            <a:picLocks noChangeAspect="1" noChangeArrowheads="1"/>
          </p:cNvPicPr>
          <p:nvPr/>
        </p:nvPicPr>
        <p:blipFill>
          <a:blip r:embed="rId3" cstate="print"/>
          <a:srcRect l="10455" t="8290"/>
          <a:stretch>
            <a:fillRect/>
          </a:stretch>
        </p:blipFill>
        <p:spPr bwMode="auto">
          <a:xfrm>
            <a:off x="4859338" y="3644900"/>
            <a:ext cx="3851275" cy="2957513"/>
          </a:xfrm>
          <a:prstGeom prst="rect">
            <a:avLst/>
          </a:prstGeom>
          <a:noFill/>
        </p:spPr>
      </p:pic>
      <p:pic>
        <p:nvPicPr>
          <p:cNvPr id="130055" name="Picture 7" descr="DSC015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644900"/>
            <a:ext cx="4537075" cy="2932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2627313" y="333375"/>
            <a:ext cx="3521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Музей русской избы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211960" y="980728"/>
            <a:ext cx="44644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В настоящее </a:t>
            </a:r>
            <a:r>
              <a:rPr lang="ru-RU" dirty="0" smtClean="0"/>
              <a:t>время, с целью изучения быта русского народа, развития </a:t>
            </a:r>
            <a:r>
              <a:rPr lang="ru-RU" dirty="0" smtClean="0"/>
              <a:t>интереса </a:t>
            </a:r>
            <a:r>
              <a:rPr lang="ru-RU" dirty="0" smtClean="0"/>
              <a:t>к прошлому, к истокам и обычаям русской семьи </a:t>
            </a:r>
            <a:r>
              <a:rPr lang="ru-RU" dirty="0"/>
              <a:t>в МАДОУ  ведется работа  по созданию музея </a:t>
            </a:r>
            <a:r>
              <a:rPr lang="ru-RU" dirty="0" smtClean="0"/>
              <a:t>русской </a:t>
            </a:r>
            <a:r>
              <a:rPr lang="ru-RU" dirty="0" smtClean="0"/>
              <a:t>избы.</a:t>
            </a:r>
            <a:endParaRPr lang="ru-RU" dirty="0"/>
          </a:p>
        </p:txBody>
      </p:sp>
      <p:pic>
        <p:nvPicPr>
          <p:cNvPr id="143366" name="Picture 6" descr="DSC014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557338"/>
            <a:ext cx="3651250" cy="4868862"/>
          </a:xfrm>
          <a:prstGeom prst="rect">
            <a:avLst/>
          </a:prstGeom>
          <a:noFill/>
        </p:spPr>
      </p:pic>
      <p:pic>
        <p:nvPicPr>
          <p:cNvPr id="143367" name="Picture 7" descr="DSC014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2708275"/>
            <a:ext cx="5170487" cy="387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93.JPG"/>
          <p:cNvPicPr>
            <a:picLocks noChangeAspect="1"/>
          </p:cNvPicPr>
          <p:nvPr/>
        </p:nvPicPr>
        <p:blipFill>
          <a:blip r:embed="rId2" cstate="print"/>
          <a:srcRect t="10205"/>
          <a:stretch>
            <a:fillRect/>
          </a:stretch>
        </p:blipFill>
        <p:spPr>
          <a:xfrm>
            <a:off x="715509" y="2132856"/>
            <a:ext cx="7456891" cy="4608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рамках  развития  одного из приоритетных  направлений работы МАДОУ -  познавательно- исследовательская деятельность, в саду создается лаборатория, которая </a:t>
            </a:r>
            <a:r>
              <a:rPr lang="ru-RU" dirty="0" smtClean="0"/>
              <a:t>позволит</a:t>
            </a:r>
            <a:r>
              <a:rPr lang="ru-RU" dirty="0" smtClean="0"/>
              <a:t> </a:t>
            </a:r>
            <a:r>
              <a:rPr lang="ru-RU" dirty="0" smtClean="0"/>
              <a:t>ребятам </a:t>
            </a:r>
            <a:r>
              <a:rPr lang="ru-RU" dirty="0" smtClean="0"/>
              <a:t> </a:t>
            </a:r>
            <a:r>
              <a:rPr lang="ru-RU" dirty="0" smtClean="0"/>
              <a:t>проводить </a:t>
            </a:r>
            <a:r>
              <a:rPr lang="ru-RU" dirty="0" smtClean="0"/>
              <a:t>эксперименты,  </a:t>
            </a:r>
            <a:r>
              <a:rPr lang="ru-RU" dirty="0" smtClean="0"/>
              <a:t>в процессе которых они могут обнаруживать все новые и новые свойства предметов, замечать их сходства и различия и приобретать знания самостоятельно опытным путем.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mbria" pitchFamily="18" charset="0"/>
              </a:rPr>
              <a:t>При организации РППС  в помещении и на территории детского сада педагоги старались учесть все, что будет способствовать становлению базовых характеристик личности каждого ребенка: закономерности психического развития, показатели здоровья дошкольников, психофизиологические и коммуникативные особенности, уровень общего и речевого развития, </a:t>
            </a:r>
          </a:p>
          <a:p>
            <a:pPr algn="ctr"/>
            <a:r>
              <a:rPr lang="ru-RU" sz="2400" dirty="0" smtClean="0">
                <a:latin typeface="Cambria" pitchFamily="18" charset="0"/>
              </a:rPr>
              <a:t>а также эмоционально-волевой сферы.</a:t>
            </a:r>
          </a:p>
          <a:p>
            <a:pPr algn="ctr"/>
            <a:r>
              <a:rPr lang="ru-RU" sz="2400" dirty="0" smtClean="0">
                <a:latin typeface="Cambria" pitchFamily="18" charset="0"/>
              </a:rPr>
              <a:t>Педагогический коллектив МАДОУ не собирается останавливаться на достигнутом. Поиск инновационных подходов к организации предметно-развивающей среды продолжается, главными критериями при этом являются творчество, талант и фантазия.</a:t>
            </a: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FF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 descr="DSC015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538" y="1484313"/>
            <a:ext cx="2430462" cy="3240087"/>
          </a:xfrm>
          <a:prstGeom prst="rect">
            <a:avLst/>
          </a:prstGeom>
          <a:noFill/>
        </p:spPr>
      </p:pic>
      <p:pic>
        <p:nvPicPr>
          <p:cNvPr id="16393" name="Picture 9" descr="DSC01571"/>
          <p:cNvPicPr>
            <a:picLocks noChangeAspect="1" noChangeArrowheads="1"/>
          </p:cNvPicPr>
          <p:nvPr/>
        </p:nvPicPr>
        <p:blipFill>
          <a:blip r:embed="rId3" cstate="print"/>
          <a:srcRect r="931" b="-269"/>
          <a:stretch>
            <a:fillRect/>
          </a:stretch>
        </p:blipFill>
        <p:spPr bwMode="auto">
          <a:xfrm>
            <a:off x="0" y="0"/>
            <a:ext cx="4787900" cy="3633788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787900" y="0"/>
            <a:ext cx="43561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В этом возрасте ребенок при помощи взрослого усваивает основные способы использования предметов. У него начинает активно развиваться предметная деятельность.</a:t>
            </a:r>
          </a:p>
        </p:txBody>
      </p:sp>
      <p:pic>
        <p:nvPicPr>
          <p:cNvPr id="16392" name="Picture 8" descr="DSC01572"/>
          <p:cNvPicPr>
            <a:picLocks noChangeAspect="1" noChangeArrowheads="1"/>
          </p:cNvPicPr>
          <p:nvPr/>
        </p:nvPicPr>
        <p:blipFill>
          <a:blip r:embed="rId4" cstate="print"/>
          <a:srcRect l="15561" t="13931" r="-3470"/>
          <a:stretch>
            <a:fillRect/>
          </a:stretch>
        </p:blipFill>
        <p:spPr bwMode="auto">
          <a:xfrm>
            <a:off x="3635375" y="2133600"/>
            <a:ext cx="2914650" cy="3717925"/>
          </a:xfrm>
          <a:prstGeom prst="rect">
            <a:avLst/>
          </a:prstGeom>
          <a:noFill/>
        </p:spPr>
      </p:pic>
      <p:pic>
        <p:nvPicPr>
          <p:cNvPr id="16394" name="Picture 10" descr="DSC01573"/>
          <p:cNvPicPr>
            <a:picLocks noChangeAspect="1" noChangeArrowheads="1"/>
          </p:cNvPicPr>
          <p:nvPr/>
        </p:nvPicPr>
        <p:blipFill>
          <a:blip r:embed="rId5" cstate="print"/>
          <a:srcRect l="15245"/>
          <a:stretch>
            <a:fillRect/>
          </a:stretch>
        </p:blipFill>
        <p:spPr bwMode="auto">
          <a:xfrm>
            <a:off x="0" y="4321175"/>
            <a:ext cx="3563938" cy="2536825"/>
          </a:xfrm>
          <a:prstGeom prst="rect">
            <a:avLst/>
          </a:prstGeom>
          <a:noFill/>
        </p:spPr>
      </p:pic>
      <p:pic>
        <p:nvPicPr>
          <p:cNvPr id="16395" name="Picture 11" descr="DSC01576"/>
          <p:cNvPicPr>
            <a:picLocks noChangeAspect="1" noChangeArrowheads="1"/>
          </p:cNvPicPr>
          <p:nvPr/>
        </p:nvPicPr>
        <p:blipFill>
          <a:blip r:embed="rId6" cstate="print"/>
          <a:srcRect t="11031" r="1045"/>
          <a:stretch>
            <a:fillRect/>
          </a:stretch>
        </p:blipFill>
        <p:spPr bwMode="auto">
          <a:xfrm>
            <a:off x="5651500" y="4527550"/>
            <a:ext cx="3240088" cy="2330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319338" y="496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84213" y="333375"/>
            <a:ext cx="777398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Группа №2 </a:t>
            </a:r>
            <a:br>
              <a:rPr lang="ru-RU" sz="28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                  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Вторая младшая группа </a:t>
            </a:r>
            <a:br>
              <a:rPr lang="ru-RU" sz="24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                                     с 3х до 4х лет</a:t>
            </a:r>
            <a:r>
              <a:rPr lang="ru-RU" sz="400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>
                <a:solidFill>
                  <a:srgbClr val="FF0000"/>
                </a:solidFill>
                <a:latin typeface="Arial Black" pitchFamily="34" charset="0"/>
              </a:rPr>
            </a:br>
            <a:endParaRPr lang="ru-RU" sz="4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6" name="Picture 8" descr="DSC01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997200"/>
            <a:ext cx="4859337" cy="3644900"/>
          </a:xfrm>
          <a:prstGeom prst="rect">
            <a:avLst/>
          </a:prstGeom>
          <a:noFill/>
        </p:spPr>
      </p:pic>
      <p:pic>
        <p:nvPicPr>
          <p:cNvPr id="17417" name="Picture 9" descr="DSC01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4248150" cy="5184775"/>
          </a:xfrm>
          <a:prstGeom prst="rect">
            <a:avLst/>
          </a:prstGeom>
          <a:noFill/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284663" y="1341438"/>
            <a:ext cx="46799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Дети  становятся более самостоятельны  и пространство группы организованно с учетом этого, позволяя ребятам выбирать для себя  интересные </a:t>
            </a:r>
            <a:r>
              <a:rPr lang="ru-RU" dirty="0" smtClean="0"/>
              <a:t>занятия, </a:t>
            </a:r>
            <a:r>
              <a:rPr lang="ru-RU" dirty="0"/>
              <a:t>чередовать в </a:t>
            </a:r>
            <a:r>
              <a:rPr lang="ru-RU" dirty="0" smtClean="0"/>
              <a:t>течение </a:t>
            </a:r>
            <a:r>
              <a:rPr lang="ru-RU" dirty="0"/>
              <a:t>дня </a:t>
            </a:r>
            <a:r>
              <a:rPr lang="ru-RU" dirty="0" smtClean="0"/>
              <a:t>игровой </a:t>
            </a:r>
            <a:r>
              <a:rPr lang="ru-RU" dirty="0"/>
              <a:t>и </a:t>
            </a:r>
            <a:r>
              <a:rPr lang="ru-RU" dirty="0" smtClean="0"/>
              <a:t>развивающий материал.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DSC01559"/>
          <p:cNvPicPr>
            <a:picLocks noChangeAspect="1" noChangeArrowheads="1"/>
          </p:cNvPicPr>
          <p:nvPr/>
        </p:nvPicPr>
        <p:blipFill>
          <a:blip r:embed="rId2" cstate="print"/>
          <a:srcRect l="856" t="12138"/>
          <a:stretch>
            <a:fillRect/>
          </a:stretch>
        </p:blipFill>
        <p:spPr bwMode="auto">
          <a:xfrm>
            <a:off x="5622925" y="0"/>
            <a:ext cx="3521075" cy="3933825"/>
          </a:xfrm>
          <a:prstGeom prst="rect">
            <a:avLst/>
          </a:prstGeom>
          <a:noFill/>
        </p:spPr>
      </p:pic>
      <p:pic>
        <p:nvPicPr>
          <p:cNvPr id="18443" name="Picture 11" descr="IMG_4125"/>
          <p:cNvPicPr>
            <a:picLocks noChangeAspect="1" noChangeArrowheads="1"/>
          </p:cNvPicPr>
          <p:nvPr/>
        </p:nvPicPr>
        <p:blipFill>
          <a:blip r:embed="rId3" cstate="print"/>
          <a:srcRect l="12962" t="6960" r="18983" b="19344"/>
          <a:stretch>
            <a:fillRect/>
          </a:stretch>
        </p:blipFill>
        <p:spPr bwMode="auto">
          <a:xfrm>
            <a:off x="0" y="0"/>
            <a:ext cx="5003800" cy="3608388"/>
          </a:xfrm>
          <a:prstGeom prst="rect">
            <a:avLst/>
          </a:prstGeom>
          <a:noFill/>
        </p:spPr>
      </p:pic>
      <p:pic>
        <p:nvPicPr>
          <p:cNvPr id="18440" name="Picture 8" descr="DSC01556"/>
          <p:cNvPicPr>
            <a:picLocks noChangeAspect="1" noChangeArrowheads="1"/>
          </p:cNvPicPr>
          <p:nvPr/>
        </p:nvPicPr>
        <p:blipFill>
          <a:blip r:embed="rId4" cstate="print"/>
          <a:srcRect t="6903"/>
          <a:stretch>
            <a:fillRect/>
          </a:stretch>
        </p:blipFill>
        <p:spPr bwMode="auto">
          <a:xfrm>
            <a:off x="4427538" y="3860800"/>
            <a:ext cx="4292600" cy="2997200"/>
          </a:xfrm>
          <a:prstGeom prst="rect">
            <a:avLst/>
          </a:prstGeom>
          <a:noFill/>
        </p:spPr>
      </p:pic>
      <p:pic>
        <p:nvPicPr>
          <p:cNvPr id="18442" name="Picture 10" descr="DSC01565"/>
          <p:cNvPicPr>
            <a:picLocks noChangeAspect="1" noChangeArrowheads="1"/>
          </p:cNvPicPr>
          <p:nvPr/>
        </p:nvPicPr>
        <p:blipFill>
          <a:blip r:embed="rId5" cstate="print"/>
          <a:srcRect t="28200" r="9888" b="4807"/>
          <a:stretch>
            <a:fillRect/>
          </a:stretch>
        </p:blipFill>
        <p:spPr bwMode="auto">
          <a:xfrm>
            <a:off x="468313" y="3789363"/>
            <a:ext cx="3095625" cy="30686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4213" y="333375"/>
            <a:ext cx="777398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Группа №3 </a:t>
            </a:r>
            <a:br>
              <a:rPr lang="ru-RU" sz="28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                   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Средняя</a:t>
            </a: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группа </a:t>
            </a:r>
            <a:br>
              <a:rPr lang="ru-RU" sz="240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                                     с 4х до 5 лет</a:t>
            </a:r>
            <a:r>
              <a:rPr lang="ru-RU" sz="400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>
                <a:solidFill>
                  <a:srgbClr val="FF0000"/>
                </a:solidFill>
                <a:latin typeface="Arial Black" pitchFamily="34" charset="0"/>
              </a:rPr>
            </a:br>
            <a:endParaRPr lang="ru-RU" sz="4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463" name="Picture 7" descr="DSC01546"/>
          <p:cNvPicPr>
            <a:picLocks noChangeAspect="1" noChangeArrowheads="1"/>
          </p:cNvPicPr>
          <p:nvPr/>
        </p:nvPicPr>
        <p:blipFill>
          <a:blip r:embed="rId2" cstate="print"/>
          <a:srcRect t="8626" r="4834" b="11848"/>
          <a:stretch>
            <a:fillRect/>
          </a:stretch>
        </p:blipFill>
        <p:spPr bwMode="auto">
          <a:xfrm>
            <a:off x="179388" y="549275"/>
            <a:ext cx="4105275" cy="2573338"/>
          </a:xfrm>
          <a:prstGeom prst="rect">
            <a:avLst/>
          </a:prstGeom>
          <a:noFill/>
        </p:spPr>
      </p:pic>
      <p:pic>
        <p:nvPicPr>
          <p:cNvPr id="19464" name="Picture 8" descr="DSC01544"/>
          <p:cNvPicPr>
            <a:picLocks noChangeAspect="1" noChangeArrowheads="1"/>
          </p:cNvPicPr>
          <p:nvPr/>
        </p:nvPicPr>
        <p:blipFill>
          <a:blip r:embed="rId3" cstate="print"/>
          <a:srcRect b="8203"/>
          <a:stretch>
            <a:fillRect/>
          </a:stretch>
        </p:blipFill>
        <p:spPr bwMode="auto">
          <a:xfrm>
            <a:off x="5640388" y="1916113"/>
            <a:ext cx="3468687" cy="4032250"/>
          </a:xfrm>
          <a:prstGeom prst="rect">
            <a:avLst/>
          </a:prstGeom>
          <a:noFill/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284663" y="1341438"/>
            <a:ext cx="48593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Происходит дальнейшее расширение круга общения детей с миром взрослых людей и детей. 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50825" y="2781300"/>
            <a:ext cx="54006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.</a:t>
            </a:r>
          </a:p>
          <a:p>
            <a:r>
              <a:rPr lang="ru-RU"/>
              <a:t>При активном взаимодействии и экспериментировании дети начинают познавать новые свойства природных объектов и отдельных явлений — это позволяет им каждый          день </a:t>
            </a:r>
          </a:p>
          <a:p>
            <a:r>
              <a:rPr lang="ru-RU"/>
              <a:t>делать </a:t>
            </a:r>
          </a:p>
          <a:p>
            <a:r>
              <a:rPr lang="ru-RU"/>
              <a:t>Удивите-</a:t>
            </a:r>
          </a:p>
          <a:p>
            <a:r>
              <a:rPr lang="ru-RU"/>
              <a:t>льные </a:t>
            </a:r>
          </a:p>
          <a:p>
            <a:r>
              <a:rPr lang="ru-RU"/>
              <a:t>«открытия».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19467" name="Picture 11" descr="DSC01539"/>
          <p:cNvPicPr>
            <a:picLocks noChangeAspect="1" noChangeArrowheads="1"/>
          </p:cNvPicPr>
          <p:nvPr/>
        </p:nvPicPr>
        <p:blipFill>
          <a:blip r:embed="rId4" cstate="print"/>
          <a:srcRect t="5916" b="8586"/>
          <a:stretch>
            <a:fillRect/>
          </a:stretch>
        </p:blipFill>
        <p:spPr bwMode="auto">
          <a:xfrm>
            <a:off x="1547813" y="4265613"/>
            <a:ext cx="4041775" cy="25923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DSC01541"/>
          <p:cNvPicPr>
            <a:picLocks noChangeAspect="1" noChangeArrowheads="1"/>
          </p:cNvPicPr>
          <p:nvPr/>
        </p:nvPicPr>
        <p:blipFill>
          <a:blip r:embed="rId2" cstate="print"/>
          <a:srcRect r="23311" b="15468"/>
          <a:stretch>
            <a:fillRect/>
          </a:stretch>
        </p:blipFill>
        <p:spPr bwMode="auto">
          <a:xfrm>
            <a:off x="0" y="188913"/>
            <a:ext cx="2449513" cy="3600450"/>
          </a:xfrm>
          <a:prstGeom prst="rect">
            <a:avLst/>
          </a:prstGeom>
          <a:noFill/>
        </p:spPr>
      </p:pic>
      <p:pic>
        <p:nvPicPr>
          <p:cNvPr id="20486" name="Picture 6" descr="DSC01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89338"/>
            <a:ext cx="4103688" cy="3078162"/>
          </a:xfrm>
          <a:prstGeom prst="rect">
            <a:avLst/>
          </a:prstGeom>
          <a:noFill/>
        </p:spPr>
      </p:pic>
      <p:pic>
        <p:nvPicPr>
          <p:cNvPr id="20487" name="Picture 7" descr="DSC01537"/>
          <p:cNvPicPr>
            <a:picLocks noChangeAspect="1" noChangeArrowheads="1"/>
          </p:cNvPicPr>
          <p:nvPr/>
        </p:nvPicPr>
        <p:blipFill>
          <a:blip r:embed="rId4" cstate="print"/>
          <a:srcRect b="5354"/>
          <a:stretch>
            <a:fillRect/>
          </a:stretch>
        </p:blipFill>
        <p:spPr bwMode="auto">
          <a:xfrm>
            <a:off x="4716463" y="3573463"/>
            <a:ext cx="4427537" cy="3143250"/>
          </a:xfrm>
          <a:prstGeom prst="rect">
            <a:avLst/>
          </a:prstGeom>
          <a:noFill/>
        </p:spPr>
      </p:pic>
      <p:pic>
        <p:nvPicPr>
          <p:cNvPr id="20488" name="Picture 8" descr="DSC015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549275"/>
            <a:ext cx="3933825" cy="2951163"/>
          </a:xfrm>
          <a:prstGeom prst="rect">
            <a:avLst/>
          </a:prstGeom>
          <a:noFill/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659563" y="836613"/>
            <a:ext cx="23050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Активно начинают</a:t>
            </a:r>
          </a:p>
          <a:p>
            <a:r>
              <a:rPr lang="ru-RU"/>
              <a:t>проявляться</a:t>
            </a:r>
          </a:p>
          <a:p>
            <a:r>
              <a:rPr lang="ru-RU"/>
              <a:t>принципы </a:t>
            </a:r>
          </a:p>
          <a:p>
            <a:r>
              <a:rPr lang="ru-RU"/>
              <a:t>гендерного </a:t>
            </a:r>
          </a:p>
          <a:p>
            <a:r>
              <a:rPr lang="ru-RU"/>
              <a:t>различия, которые </a:t>
            </a:r>
          </a:p>
          <a:p>
            <a:r>
              <a:rPr lang="ru-RU"/>
              <a:t>учитываются и при организации игрового пространства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>
    <a:extraClrScheme>
      <a:clrScheme name="Kilter 1">
        <a:dk1>
          <a:srgbClr val="318FC5"/>
        </a:dk1>
        <a:lt1>
          <a:srgbClr val="FFFFFF"/>
        </a:lt1>
        <a:dk2>
          <a:srgbClr val="000000"/>
        </a:dk2>
        <a:lt2>
          <a:srgbClr val="AEE8FB"/>
        </a:lt2>
        <a:accent1>
          <a:srgbClr val="76C5EF"/>
        </a:accent1>
        <a:accent2>
          <a:srgbClr val="FEA022"/>
        </a:accent2>
        <a:accent3>
          <a:srgbClr val="AAAAAA"/>
        </a:accent3>
        <a:accent4>
          <a:srgbClr val="DADADA"/>
        </a:accent4>
        <a:accent5>
          <a:srgbClr val="BDDFF6"/>
        </a:accent5>
        <a:accent6>
          <a:srgbClr val="E6911E"/>
        </a:accent6>
        <a:hlink>
          <a:srgbClr val="7AB6E8"/>
        </a:hlink>
        <a:folHlink>
          <a:srgbClr val="83B0D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lter 2">
        <a:dk1>
          <a:srgbClr val="000000"/>
        </a:dk1>
        <a:lt1>
          <a:srgbClr val="FFFFFF"/>
        </a:lt1>
        <a:dk2>
          <a:srgbClr val="993366"/>
        </a:dk2>
        <a:lt2>
          <a:srgbClr val="66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lter 3">
        <a:dk1>
          <a:srgbClr val="000000"/>
        </a:dk1>
        <a:lt1>
          <a:srgbClr val="99FFCC"/>
        </a:lt1>
        <a:dk2>
          <a:srgbClr val="993366"/>
        </a:dk2>
        <a:lt2>
          <a:srgbClr val="66FFFF"/>
        </a:lt2>
        <a:accent1>
          <a:srgbClr val="CCECFF"/>
        </a:accent1>
        <a:accent2>
          <a:srgbClr val="FFFF99"/>
        </a:accent2>
        <a:accent3>
          <a:srgbClr val="CAFFE2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алют">
  <a:themeElements>
    <a:clrScheme name="Салют 8">
      <a:dk1>
        <a:srgbClr val="000000"/>
      </a:dk1>
      <a:lt1>
        <a:srgbClr val="99FFCC"/>
      </a:lt1>
      <a:dk2>
        <a:srgbClr val="993366"/>
      </a:dk2>
      <a:lt2>
        <a:srgbClr val="66FFFF"/>
      </a:lt2>
      <a:accent1>
        <a:srgbClr val="CCECFF"/>
      </a:accent1>
      <a:accent2>
        <a:srgbClr val="FFFF99"/>
      </a:accent2>
      <a:accent3>
        <a:srgbClr val="CAFFE2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Салют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7">
        <a:dk1>
          <a:srgbClr val="000000"/>
        </a:dk1>
        <a:lt1>
          <a:srgbClr val="FFFFFF"/>
        </a:lt1>
        <a:dk2>
          <a:srgbClr val="993366"/>
        </a:dk2>
        <a:lt2>
          <a:srgbClr val="66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8">
        <a:dk1>
          <a:srgbClr val="000000"/>
        </a:dk1>
        <a:lt1>
          <a:srgbClr val="99FFCC"/>
        </a:lt1>
        <a:dk2>
          <a:srgbClr val="993366"/>
        </a:dk2>
        <a:lt2>
          <a:srgbClr val="66FFFF"/>
        </a:lt2>
        <a:accent1>
          <a:srgbClr val="CCECFF"/>
        </a:accent1>
        <a:accent2>
          <a:srgbClr val="FFFF99"/>
        </a:accent2>
        <a:accent3>
          <a:srgbClr val="CAFFE2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TC101859865[[fn=Порядок]]</Template>
  <TotalTime>1108</TotalTime>
  <Words>1052</Words>
  <Application>Microsoft Office PowerPoint</Application>
  <PresentationFormat>Экран (4:3)</PresentationFormat>
  <Paragraphs>87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Kilter</vt:lpstr>
      <vt:lpstr>Салют</vt:lpstr>
      <vt:lpstr>МАДОУ «Детский сад № 267» г. Барнаул</vt:lpstr>
      <vt:lpstr>Слайд 2</vt:lpstr>
      <vt:lpstr>Слайд 3</vt:lpstr>
      <vt:lpstr>Группа №1                      Первая младшая группа                                       с 2х до 3х лет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76</cp:revision>
  <dcterms:created xsi:type="dcterms:W3CDTF">2013-11-14T06:48:25Z</dcterms:created>
  <dcterms:modified xsi:type="dcterms:W3CDTF">2016-02-11T09:58:14Z</dcterms:modified>
</cp:coreProperties>
</file>